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9" r:id="rId3"/>
    <p:sldId id="260" r:id="rId4"/>
    <p:sldId id="261" r:id="rId5"/>
    <p:sldId id="277" r:id="rId6"/>
    <p:sldId id="257" r:id="rId7"/>
    <p:sldId id="262" r:id="rId8"/>
    <p:sldId id="263" r:id="rId9"/>
    <p:sldId id="278" r:id="rId10"/>
    <p:sldId id="264" r:id="rId11"/>
    <p:sldId id="267" r:id="rId12"/>
    <p:sldId id="268" r:id="rId13"/>
    <p:sldId id="272" r:id="rId14"/>
    <p:sldId id="273" r:id="rId15"/>
    <p:sldId id="265" r:id="rId16"/>
    <p:sldId id="274" r:id="rId17"/>
    <p:sldId id="275" r:id="rId18"/>
    <p:sldId id="266" r:id="rId19"/>
    <p:sldId id="269" r:id="rId20"/>
    <p:sldId id="270" r:id="rId21"/>
    <p:sldId id="271"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33"/>
  </p:normalViewPr>
  <p:slideViewPr>
    <p:cSldViewPr snapToGrid="0" snapToObjects="1">
      <p:cViewPr varScale="1">
        <p:scale>
          <a:sx n="91" d="100"/>
          <a:sy n="91" d="100"/>
        </p:scale>
        <p:origin x="8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5AE18A-9DC7-4E21-9509-3479F6A495A7}" type="doc">
      <dgm:prSet loTypeId="urn:microsoft.com/office/officeart/2005/8/layout/vProcess5" loCatId="process" qsTypeId="urn:microsoft.com/office/officeart/2005/8/quickstyle/simple1" qsCatId="simple" csTypeId="urn:microsoft.com/office/officeart/2005/8/colors/colorful2" csCatId="colorful" phldr="1"/>
      <dgm:spPr/>
      <dgm:t>
        <a:bodyPr/>
        <a:lstStyle/>
        <a:p>
          <a:endParaRPr lang="en-US"/>
        </a:p>
      </dgm:t>
    </dgm:pt>
    <dgm:pt modelId="{5649E3F6-716A-4A32-BA81-CD3AD11DFE7A}">
      <dgm:prSet/>
      <dgm:spPr/>
      <dgm:t>
        <a:bodyPr/>
        <a:lstStyle/>
        <a:p>
          <a:r>
            <a:rPr lang="en-US"/>
            <a:t>What’s the contemporary relationship between Europe and Turkey mentioned in the Edge of Heaven?</a:t>
          </a:r>
        </a:p>
      </dgm:t>
    </dgm:pt>
    <dgm:pt modelId="{55FF5B9E-E1EF-48B2-8223-D934B3AB425D}" type="parTrans" cxnId="{1A3D6A5E-B42E-4938-87C0-DEAC974799BB}">
      <dgm:prSet/>
      <dgm:spPr/>
      <dgm:t>
        <a:bodyPr/>
        <a:lstStyle/>
        <a:p>
          <a:endParaRPr lang="en-US"/>
        </a:p>
      </dgm:t>
    </dgm:pt>
    <dgm:pt modelId="{92299D40-C33E-481B-B82C-0D6ED1907BD3}" type="sibTrans" cxnId="{1A3D6A5E-B42E-4938-87C0-DEAC974799BB}">
      <dgm:prSet/>
      <dgm:spPr/>
      <dgm:t>
        <a:bodyPr/>
        <a:lstStyle/>
        <a:p>
          <a:endParaRPr lang="en-US"/>
        </a:p>
      </dgm:t>
    </dgm:pt>
    <dgm:pt modelId="{1DEB5A59-21FF-487E-ACF6-895B128C7FFF}">
      <dgm:prSet/>
      <dgm:spPr/>
      <dgm:t>
        <a:bodyPr/>
        <a:lstStyle/>
        <a:p>
          <a:r>
            <a:rPr lang="en-US" dirty="0"/>
            <a:t>What type of relationship is desired by the “other” according to Akin?</a:t>
          </a:r>
        </a:p>
      </dgm:t>
    </dgm:pt>
    <dgm:pt modelId="{4C7B31FA-B985-4E84-9726-1CABECBA0FF5}" type="parTrans" cxnId="{84BFD695-006B-4339-A33C-BA224F25EEA2}">
      <dgm:prSet/>
      <dgm:spPr/>
      <dgm:t>
        <a:bodyPr/>
        <a:lstStyle/>
        <a:p>
          <a:endParaRPr lang="en-US"/>
        </a:p>
      </dgm:t>
    </dgm:pt>
    <dgm:pt modelId="{36E0F368-8988-466B-ABBE-EAED48A5FCF5}" type="sibTrans" cxnId="{84BFD695-006B-4339-A33C-BA224F25EEA2}">
      <dgm:prSet/>
      <dgm:spPr/>
      <dgm:t>
        <a:bodyPr/>
        <a:lstStyle/>
        <a:p>
          <a:endParaRPr lang="en-US"/>
        </a:p>
      </dgm:t>
    </dgm:pt>
    <dgm:pt modelId="{9B9E656D-9D89-4D84-A682-3708A97ADE6A}">
      <dgm:prSet/>
      <dgm:spPr/>
      <dgm:t>
        <a:bodyPr/>
        <a:lstStyle/>
        <a:p>
          <a:r>
            <a:rPr lang="en-US"/>
            <a:t>How does Akin depict the relationship between Europe and Turkey?</a:t>
          </a:r>
        </a:p>
      </dgm:t>
    </dgm:pt>
    <dgm:pt modelId="{8EE039CC-F123-44C2-B490-68A0BDEBC267}" type="parTrans" cxnId="{F4C51FB1-2492-437D-9ACA-785D6E103A88}">
      <dgm:prSet/>
      <dgm:spPr/>
      <dgm:t>
        <a:bodyPr/>
        <a:lstStyle/>
        <a:p>
          <a:endParaRPr lang="en-US"/>
        </a:p>
      </dgm:t>
    </dgm:pt>
    <dgm:pt modelId="{15B451AE-D353-49F6-B8E9-58156CF0E427}" type="sibTrans" cxnId="{F4C51FB1-2492-437D-9ACA-785D6E103A88}">
      <dgm:prSet/>
      <dgm:spPr/>
      <dgm:t>
        <a:bodyPr/>
        <a:lstStyle/>
        <a:p>
          <a:endParaRPr lang="en-US"/>
        </a:p>
      </dgm:t>
    </dgm:pt>
    <dgm:pt modelId="{AC44C6FB-730F-1F42-BBC2-34EFEEABE15C}" type="pres">
      <dgm:prSet presAssocID="{885AE18A-9DC7-4E21-9509-3479F6A495A7}" presName="outerComposite" presStyleCnt="0">
        <dgm:presLayoutVars>
          <dgm:chMax val="5"/>
          <dgm:dir/>
          <dgm:resizeHandles val="exact"/>
        </dgm:presLayoutVars>
      </dgm:prSet>
      <dgm:spPr/>
    </dgm:pt>
    <dgm:pt modelId="{FE274749-A427-0E46-AE25-49507FD6663C}" type="pres">
      <dgm:prSet presAssocID="{885AE18A-9DC7-4E21-9509-3479F6A495A7}" presName="dummyMaxCanvas" presStyleCnt="0">
        <dgm:presLayoutVars/>
      </dgm:prSet>
      <dgm:spPr/>
    </dgm:pt>
    <dgm:pt modelId="{6D3E79AA-E606-5748-AA90-C51D5E760FD2}" type="pres">
      <dgm:prSet presAssocID="{885AE18A-9DC7-4E21-9509-3479F6A495A7}" presName="ThreeNodes_1" presStyleLbl="node1" presStyleIdx="0" presStyleCnt="3">
        <dgm:presLayoutVars>
          <dgm:bulletEnabled val="1"/>
        </dgm:presLayoutVars>
      </dgm:prSet>
      <dgm:spPr/>
    </dgm:pt>
    <dgm:pt modelId="{C6C8F26C-FDAA-EE4A-B747-2B632A6E7B42}" type="pres">
      <dgm:prSet presAssocID="{885AE18A-9DC7-4E21-9509-3479F6A495A7}" presName="ThreeNodes_2" presStyleLbl="node1" presStyleIdx="1" presStyleCnt="3">
        <dgm:presLayoutVars>
          <dgm:bulletEnabled val="1"/>
        </dgm:presLayoutVars>
      </dgm:prSet>
      <dgm:spPr/>
    </dgm:pt>
    <dgm:pt modelId="{59F02D34-2CEB-0A4C-8C1F-59FCA5B826EF}" type="pres">
      <dgm:prSet presAssocID="{885AE18A-9DC7-4E21-9509-3479F6A495A7}" presName="ThreeNodes_3" presStyleLbl="node1" presStyleIdx="2" presStyleCnt="3">
        <dgm:presLayoutVars>
          <dgm:bulletEnabled val="1"/>
        </dgm:presLayoutVars>
      </dgm:prSet>
      <dgm:spPr/>
    </dgm:pt>
    <dgm:pt modelId="{37D7A296-71D7-F441-A069-C1B68429FA6F}" type="pres">
      <dgm:prSet presAssocID="{885AE18A-9DC7-4E21-9509-3479F6A495A7}" presName="ThreeConn_1-2" presStyleLbl="fgAccFollowNode1" presStyleIdx="0" presStyleCnt="2">
        <dgm:presLayoutVars>
          <dgm:bulletEnabled val="1"/>
        </dgm:presLayoutVars>
      </dgm:prSet>
      <dgm:spPr/>
    </dgm:pt>
    <dgm:pt modelId="{F37BBEA7-1BC3-4643-8314-8B4C9372185C}" type="pres">
      <dgm:prSet presAssocID="{885AE18A-9DC7-4E21-9509-3479F6A495A7}" presName="ThreeConn_2-3" presStyleLbl="fgAccFollowNode1" presStyleIdx="1" presStyleCnt="2">
        <dgm:presLayoutVars>
          <dgm:bulletEnabled val="1"/>
        </dgm:presLayoutVars>
      </dgm:prSet>
      <dgm:spPr/>
    </dgm:pt>
    <dgm:pt modelId="{51561160-0D94-1542-9554-D4FF17CF5387}" type="pres">
      <dgm:prSet presAssocID="{885AE18A-9DC7-4E21-9509-3479F6A495A7}" presName="ThreeNodes_1_text" presStyleLbl="node1" presStyleIdx="2" presStyleCnt="3">
        <dgm:presLayoutVars>
          <dgm:bulletEnabled val="1"/>
        </dgm:presLayoutVars>
      </dgm:prSet>
      <dgm:spPr/>
    </dgm:pt>
    <dgm:pt modelId="{48246DA1-4F79-2C4A-945B-40CEED3D196C}" type="pres">
      <dgm:prSet presAssocID="{885AE18A-9DC7-4E21-9509-3479F6A495A7}" presName="ThreeNodes_2_text" presStyleLbl="node1" presStyleIdx="2" presStyleCnt="3">
        <dgm:presLayoutVars>
          <dgm:bulletEnabled val="1"/>
        </dgm:presLayoutVars>
      </dgm:prSet>
      <dgm:spPr/>
    </dgm:pt>
    <dgm:pt modelId="{A013B895-0ACA-E644-9FB8-FD44FD1C8528}" type="pres">
      <dgm:prSet presAssocID="{885AE18A-9DC7-4E21-9509-3479F6A495A7}" presName="ThreeNodes_3_text" presStyleLbl="node1" presStyleIdx="2" presStyleCnt="3">
        <dgm:presLayoutVars>
          <dgm:bulletEnabled val="1"/>
        </dgm:presLayoutVars>
      </dgm:prSet>
      <dgm:spPr/>
    </dgm:pt>
  </dgm:ptLst>
  <dgm:cxnLst>
    <dgm:cxn modelId="{64E4990A-4560-8048-8A2B-2EC018BFCED0}" type="presOf" srcId="{92299D40-C33E-481B-B82C-0D6ED1907BD3}" destId="{37D7A296-71D7-F441-A069-C1B68429FA6F}" srcOrd="0" destOrd="0" presId="urn:microsoft.com/office/officeart/2005/8/layout/vProcess5"/>
    <dgm:cxn modelId="{8D69EA3E-697F-694C-B3FF-C50B7ABF9F84}" type="presOf" srcId="{885AE18A-9DC7-4E21-9509-3479F6A495A7}" destId="{AC44C6FB-730F-1F42-BBC2-34EFEEABE15C}" srcOrd="0" destOrd="0" presId="urn:microsoft.com/office/officeart/2005/8/layout/vProcess5"/>
    <dgm:cxn modelId="{1A3D6A5E-B42E-4938-87C0-DEAC974799BB}" srcId="{885AE18A-9DC7-4E21-9509-3479F6A495A7}" destId="{5649E3F6-716A-4A32-BA81-CD3AD11DFE7A}" srcOrd="0" destOrd="0" parTransId="{55FF5B9E-E1EF-48B2-8223-D934B3AB425D}" sibTransId="{92299D40-C33E-481B-B82C-0D6ED1907BD3}"/>
    <dgm:cxn modelId="{B3C7287A-4114-2B49-9FB9-EA14A60CF0B2}" type="presOf" srcId="{9B9E656D-9D89-4D84-A682-3708A97ADE6A}" destId="{59F02D34-2CEB-0A4C-8C1F-59FCA5B826EF}" srcOrd="0" destOrd="0" presId="urn:microsoft.com/office/officeart/2005/8/layout/vProcess5"/>
    <dgm:cxn modelId="{386F8383-6EF6-8349-B66F-4CDEACFF11FC}" type="presOf" srcId="{1DEB5A59-21FF-487E-ACF6-895B128C7FFF}" destId="{C6C8F26C-FDAA-EE4A-B747-2B632A6E7B42}" srcOrd="0" destOrd="0" presId="urn:microsoft.com/office/officeart/2005/8/layout/vProcess5"/>
    <dgm:cxn modelId="{BD5F7784-8D24-A04E-9F60-866BBF794482}" type="presOf" srcId="{5649E3F6-716A-4A32-BA81-CD3AD11DFE7A}" destId="{51561160-0D94-1542-9554-D4FF17CF5387}" srcOrd="1" destOrd="0" presId="urn:microsoft.com/office/officeart/2005/8/layout/vProcess5"/>
    <dgm:cxn modelId="{84BFD695-006B-4339-A33C-BA224F25EEA2}" srcId="{885AE18A-9DC7-4E21-9509-3479F6A495A7}" destId="{1DEB5A59-21FF-487E-ACF6-895B128C7FFF}" srcOrd="1" destOrd="0" parTransId="{4C7B31FA-B985-4E84-9726-1CABECBA0FF5}" sibTransId="{36E0F368-8988-466B-ABBE-EAED48A5FCF5}"/>
    <dgm:cxn modelId="{9A207B9D-4405-1E4E-8566-96353735EC26}" type="presOf" srcId="{36E0F368-8988-466B-ABBE-EAED48A5FCF5}" destId="{F37BBEA7-1BC3-4643-8314-8B4C9372185C}" srcOrd="0" destOrd="0" presId="urn:microsoft.com/office/officeart/2005/8/layout/vProcess5"/>
    <dgm:cxn modelId="{A541DF9D-4ED9-124B-8FCE-95349E88F400}" type="presOf" srcId="{1DEB5A59-21FF-487E-ACF6-895B128C7FFF}" destId="{48246DA1-4F79-2C4A-945B-40CEED3D196C}" srcOrd="1" destOrd="0" presId="urn:microsoft.com/office/officeart/2005/8/layout/vProcess5"/>
    <dgm:cxn modelId="{F4C51FB1-2492-437D-9ACA-785D6E103A88}" srcId="{885AE18A-9DC7-4E21-9509-3479F6A495A7}" destId="{9B9E656D-9D89-4D84-A682-3708A97ADE6A}" srcOrd="2" destOrd="0" parTransId="{8EE039CC-F123-44C2-B490-68A0BDEBC267}" sibTransId="{15B451AE-D353-49F6-B8E9-58156CF0E427}"/>
    <dgm:cxn modelId="{C466B7DF-1DC4-8146-9944-26241FE3AC7A}" type="presOf" srcId="{5649E3F6-716A-4A32-BA81-CD3AD11DFE7A}" destId="{6D3E79AA-E606-5748-AA90-C51D5E760FD2}" srcOrd="0" destOrd="0" presId="urn:microsoft.com/office/officeart/2005/8/layout/vProcess5"/>
    <dgm:cxn modelId="{059037E6-B205-8E4E-A40E-660B91B5D6EA}" type="presOf" srcId="{9B9E656D-9D89-4D84-A682-3708A97ADE6A}" destId="{A013B895-0ACA-E644-9FB8-FD44FD1C8528}" srcOrd="1" destOrd="0" presId="urn:microsoft.com/office/officeart/2005/8/layout/vProcess5"/>
    <dgm:cxn modelId="{C4B589A9-A1D3-344A-B669-D7349A3A2FFA}" type="presParOf" srcId="{AC44C6FB-730F-1F42-BBC2-34EFEEABE15C}" destId="{FE274749-A427-0E46-AE25-49507FD6663C}" srcOrd="0" destOrd="0" presId="urn:microsoft.com/office/officeart/2005/8/layout/vProcess5"/>
    <dgm:cxn modelId="{8722D7C9-C2FA-3342-8FBC-B234B2F7BF66}" type="presParOf" srcId="{AC44C6FB-730F-1F42-BBC2-34EFEEABE15C}" destId="{6D3E79AA-E606-5748-AA90-C51D5E760FD2}" srcOrd="1" destOrd="0" presId="urn:microsoft.com/office/officeart/2005/8/layout/vProcess5"/>
    <dgm:cxn modelId="{29D43AA9-2062-5A4B-96DB-AE00FF9B033F}" type="presParOf" srcId="{AC44C6FB-730F-1F42-BBC2-34EFEEABE15C}" destId="{C6C8F26C-FDAA-EE4A-B747-2B632A6E7B42}" srcOrd="2" destOrd="0" presId="urn:microsoft.com/office/officeart/2005/8/layout/vProcess5"/>
    <dgm:cxn modelId="{0FA3771C-3EB8-AA4C-94A9-9FBC5965B9B6}" type="presParOf" srcId="{AC44C6FB-730F-1F42-BBC2-34EFEEABE15C}" destId="{59F02D34-2CEB-0A4C-8C1F-59FCA5B826EF}" srcOrd="3" destOrd="0" presId="urn:microsoft.com/office/officeart/2005/8/layout/vProcess5"/>
    <dgm:cxn modelId="{E94B2C7B-4170-854C-8263-E95C857A8FE3}" type="presParOf" srcId="{AC44C6FB-730F-1F42-BBC2-34EFEEABE15C}" destId="{37D7A296-71D7-F441-A069-C1B68429FA6F}" srcOrd="4" destOrd="0" presId="urn:microsoft.com/office/officeart/2005/8/layout/vProcess5"/>
    <dgm:cxn modelId="{F48EF44A-43BA-F94A-BE2A-BA84169A3BCA}" type="presParOf" srcId="{AC44C6FB-730F-1F42-BBC2-34EFEEABE15C}" destId="{F37BBEA7-1BC3-4643-8314-8B4C9372185C}" srcOrd="5" destOrd="0" presId="urn:microsoft.com/office/officeart/2005/8/layout/vProcess5"/>
    <dgm:cxn modelId="{BAD686EA-6C86-BE40-845E-72FB5031074E}" type="presParOf" srcId="{AC44C6FB-730F-1F42-BBC2-34EFEEABE15C}" destId="{51561160-0D94-1542-9554-D4FF17CF5387}" srcOrd="6" destOrd="0" presId="urn:microsoft.com/office/officeart/2005/8/layout/vProcess5"/>
    <dgm:cxn modelId="{BAD9DF12-3A6F-F846-ABF5-3EDDC4CDBBF2}" type="presParOf" srcId="{AC44C6FB-730F-1F42-BBC2-34EFEEABE15C}" destId="{48246DA1-4F79-2C4A-945B-40CEED3D196C}" srcOrd="7" destOrd="0" presId="urn:microsoft.com/office/officeart/2005/8/layout/vProcess5"/>
    <dgm:cxn modelId="{56D0AE05-CE94-4343-9B7A-C570CF5B29D4}" type="presParOf" srcId="{AC44C6FB-730F-1F42-BBC2-34EFEEABE15C}" destId="{A013B895-0ACA-E644-9FB8-FD44FD1C8528}"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3E79AA-E606-5748-AA90-C51D5E760FD2}">
      <dsp:nvSpPr>
        <dsp:cNvPr id="0" name=""/>
        <dsp:cNvSpPr/>
      </dsp:nvSpPr>
      <dsp:spPr>
        <a:xfrm>
          <a:off x="0" y="0"/>
          <a:ext cx="9197340" cy="112013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What’s the contemporary relationship between Europe and Turkey mentioned in the Edge of Heaven?</a:t>
          </a:r>
        </a:p>
      </dsp:txBody>
      <dsp:txXfrm>
        <a:off x="32808" y="32808"/>
        <a:ext cx="7988621" cy="1054523"/>
      </dsp:txXfrm>
    </dsp:sp>
    <dsp:sp modelId="{C6C8F26C-FDAA-EE4A-B747-2B632A6E7B42}">
      <dsp:nvSpPr>
        <dsp:cNvPr id="0" name=""/>
        <dsp:cNvSpPr/>
      </dsp:nvSpPr>
      <dsp:spPr>
        <a:xfrm>
          <a:off x="811529" y="1306829"/>
          <a:ext cx="9197340" cy="1120139"/>
        </a:xfrm>
        <a:prstGeom prst="roundRect">
          <a:avLst>
            <a:gd name="adj" fmla="val 10000"/>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What type of relationship is desired by the “other” according to Akin?</a:t>
          </a:r>
        </a:p>
      </dsp:txBody>
      <dsp:txXfrm>
        <a:off x="844337" y="1339637"/>
        <a:ext cx="7592103" cy="1054523"/>
      </dsp:txXfrm>
    </dsp:sp>
    <dsp:sp modelId="{59F02D34-2CEB-0A4C-8C1F-59FCA5B826EF}">
      <dsp:nvSpPr>
        <dsp:cNvPr id="0" name=""/>
        <dsp:cNvSpPr/>
      </dsp:nvSpPr>
      <dsp:spPr>
        <a:xfrm>
          <a:off x="1623059" y="2613659"/>
          <a:ext cx="9197340" cy="1120139"/>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How does Akin depict the relationship between Europe and Turkey?</a:t>
          </a:r>
        </a:p>
      </dsp:txBody>
      <dsp:txXfrm>
        <a:off x="1655867" y="2646467"/>
        <a:ext cx="7592103" cy="1054523"/>
      </dsp:txXfrm>
    </dsp:sp>
    <dsp:sp modelId="{37D7A296-71D7-F441-A069-C1B68429FA6F}">
      <dsp:nvSpPr>
        <dsp:cNvPr id="0" name=""/>
        <dsp:cNvSpPr/>
      </dsp:nvSpPr>
      <dsp:spPr>
        <a:xfrm>
          <a:off x="8469249" y="849439"/>
          <a:ext cx="728090" cy="728090"/>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8633069" y="849439"/>
        <a:ext cx="400450" cy="547888"/>
      </dsp:txXfrm>
    </dsp:sp>
    <dsp:sp modelId="{F37BBEA7-1BC3-4643-8314-8B4C9372185C}">
      <dsp:nvSpPr>
        <dsp:cNvPr id="0" name=""/>
        <dsp:cNvSpPr/>
      </dsp:nvSpPr>
      <dsp:spPr>
        <a:xfrm>
          <a:off x="9280779" y="2148801"/>
          <a:ext cx="728090" cy="728090"/>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9444599" y="2148801"/>
        <a:ext cx="400450" cy="54788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3.jpeg>
</file>

<file path=ppt/media/image4.jpeg>
</file>

<file path=ppt/media/image5.tiff>
</file>

<file path=ppt/media/image6.tiff>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8FC117-374A-2F47-8113-9FFB1AA0694D}" type="datetimeFigureOut">
              <a:rPr lang="en-US" smtClean="0"/>
              <a:t>10/11/23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E35096-5F2F-5F4F-BCAF-E89860FD1558}" type="slidenum">
              <a:rPr lang="en-US" smtClean="0"/>
              <a:t>‹#›</a:t>
            </a:fld>
            <a:endParaRPr lang="en-US"/>
          </a:p>
        </p:txBody>
      </p:sp>
    </p:spTree>
    <p:extLst>
      <p:ext uri="{BB962C8B-B14F-4D97-AF65-F5344CB8AC3E}">
        <p14:creationId xmlns:p14="http://schemas.microsoft.com/office/powerpoint/2010/main" val="1084915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 get students better know what “Experience” means</a:t>
            </a:r>
            <a:endParaRPr lang="zh-CN" altLang="en-US" dirty="0"/>
          </a:p>
          <a:p>
            <a:r>
              <a:rPr lang="en-US" altLang="zh-CN" dirty="0"/>
              <a:t>What are the commonalities between these words?—people’s movement</a:t>
            </a:r>
            <a:endParaRPr lang="zh-CN" altLang="en-US" dirty="0"/>
          </a:p>
        </p:txBody>
      </p:sp>
      <p:sp>
        <p:nvSpPr>
          <p:cNvPr id="4" name="灯片编号占位符 3"/>
          <p:cNvSpPr>
            <a:spLocks noGrp="1"/>
          </p:cNvSpPr>
          <p:nvPr>
            <p:ph type="sldNum" sz="quarter" idx="5"/>
          </p:nvPr>
        </p:nvSpPr>
        <p:spPr/>
        <p:txBody>
          <a:bodyPr/>
          <a:lstStyle/>
          <a:p>
            <a:fld id="{41268DE7-0FC7-41AD-9F6E-981506FC7D50}" type="slidenum">
              <a:rPr lang="zh-CN" altLang="en-US" smtClean="0"/>
              <a:t>2</a:t>
            </a:fld>
            <a:endParaRPr lang="zh-CN" altLang="en-US"/>
          </a:p>
        </p:txBody>
      </p:sp>
    </p:spTree>
    <p:extLst>
      <p:ext uri="{BB962C8B-B14F-4D97-AF65-F5344CB8AC3E}">
        <p14:creationId xmlns:p14="http://schemas.microsoft.com/office/powerpoint/2010/main" val="3022519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Migration: not about people’s intention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Gentrification: </a:t>
            </a:r>
            <a:r>
              <a:rPr lang="en-US" altLang="zh-CN" b="0" i="0" dirty="0">
                <a:solidFill>
                  <a:srgbClr val="040C28"/>
                </a:solidFill>
                <a:effectLst/>
                <a:latin typeface="Google Sans"/>
              </a:rPr>
              <a:t>a process of </a:t>
            </a:r>
            <a:r>
              <a:rPr lang="en-US" altLang="zh-CN" b="1" i="0" dirty="0">
                <a:solidFill>
                  <a:srgbClr val="040C28"/>
                </a:solidFill>
                <a:effectLst/>
                <a:latin typeface="Google Sans"/>
              </a:rPr>
              <a:t>neighborhood change </a:t>
            </a:r>
            <a:r>
              <a:rPr lang="en-US" altLang="zh-CN" b="0" i="0" dirty="0">
                <a:solidFill>
                  <a:srgbClr val="040C28"/>
                </a:solidFill>
                <a:effectLst/>
                <a:latin typeface="Google Sans"/>
              </a:rPr>
              <a:t>that includes economic change in a historically </a:t>
            </a:r>
            <a:r>
              <a:rPr lang="en-US" altLang="zh-CN" b="1" i="0" dirty="0">
                <a:solidFill>
                  <a:srgbClr val="040C28"/>
                </a:solidFill>
                <a:effectLst/>
                <a:latin typeface="Google Sans"/>
              </a:rPr>
              <a:t>disinvested</a:t>
            </a:r>
            <a:r>
              <a:rPr lang="en-US" altLang="zh-CN" b="0" i="0" dirty="0">
                <a:solidFill>
                  <a:srgbClr val="040C28"/>
                </a:solidFill>
                <a:effectLst/>
                <a:latin typeface="Google Sans"/>
              </a:rPr>
              <a:t> neighborhood</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41268DE7-0FC7-41AD-9F6E-981506FC7D50}" type="slidenum">
              <a:rPr lang="zh-CN" altLang="en-US" smtClean="0"/>
              <a:t>3</a:t>
            </a:fld>
            <a:endParaRPr lang="zh-CN" altLang="en-US"/>
          </a:p>
        </p:txBody>
      </p:sp>
    </p:spTree>
    <p:extLst>
      <p:ext uri="{BB962C8B-B14F-4D97-AF65-F5344CB8AC3E}">
        <p14:creationId xmlns:p14="http://schemas.microsoft.com/office/powerpoint/2010/main" val="893058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For the people who lived in the city before: They were not really physically "expelled", but forced to leave because they could not afford the prices and the level of consumption.</a:t>
            </a:r>
            <a:endParaRPr lang="zh-CN" altLang="en-US" dirty="0"/>
          </a:p>
        </p:txBody>
      </p:sp>
      <p:sp>
        <p:nvSpPr>
          <p:cNvPr id="4" name="灯片编号占位符 3"/>
          <p:cNvSpPr>
            <a:spLocks noGrp="1"/>
          </p:cNvSpPr>
          <p:nvPr>
            <p:ph type="sldNum" sz="quarter" idx="5"/>
          </p:nvPr>
        </p:nvSpPr>
        <p:spPr/>
        <p:txBody>
          <a:bodyPr/>
          <a:lstStyle/>
          <a:p>
            <a:fld id="{41268DE7-0FC7-41AD-9F6E-981506FC7D50}" type="slidenum">
              <a:rPr lang="zh-CN" altLang="en-US" smtClean="0"/>
              <a:t>4</a:t>
            </a:fld>
            <a:endParaRPr lang="zh-CN" altLang="en-US"/>
          </a:p>
        </p:txBody>
      </p:sp>
    </p:spTree>
    <p:extLst>
      <p:ext uri="{BB962C8B-B14F-4D97-AF65-F5344CB8AC3E}">
        <p14:creationId xmlns:p14="http://schemas.microsoft.com/office/powerpoint/2010/main" val="199880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Crew from different countries, boarder crossing, mix of genre etc.</a:t>
            </a:r>
          </a:p>
          <a:p>
            <a:r>
              <a:rPr lang="en-US" dirty="0"/>
              <a:t>What’s the significance of transnational cinema</a:t>
            </a:r>
          </a:p>
        </p:txBody>
      </p:sp>
      <p:sp>
        <p:nvSpPr>
          <p:cNvPr id="4" name="Slide Number Placeholder 3"/>
          <p:cNvSpPr>
            <a:spLocks noGrp="1"/>
          </p:cNvSpPr>
          <p:nvPr>
            <p:ph type="sldNum" sz="quarter" idx="5"/>
          </p:nvPr>
        </p:nvSpPr>
        <p:spPr/>
        <p:txBody>
          <a:bodyPr/>
          <a:lstStyle/>
          <a:p>
            <a:fld id="{3DE35096-5F2F-5F4F-BCAF-E89860FD1558}" type="slidenum">
              <a:rPr lang="en-US" smtClean="0"/>
              <a:t>13</a:t>
            </a:fld>
            <a:endParaRPr lang="en-US"/>
          </a:p>
        </p:txBody>
      </p:sp>
    </p:spTree>
    <p:extLst>
      <p:ext uri="{BB962C8B-B14F-4D97-AF65-F5344CB8AC3E}">
        <p14:creationId xmlns:p14="http://schemas.microsoft.com/office/powerpoint/2010/main" val="399319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Stress and evolutionary rather than revolutionary approach to change</a:t>
            </a:r>
          </a:p>
        </p:txBody>
      </p:sp>
      <p:sp>
        <p:nvSpPr>
          <p:cNvPr id="4" name="Slide Number Placeholder 3"/>
          <p:cNvSpPr>
            <a:spLocks noGrp="1"/>
          </p:cNvSpPr>
          <p:nvPr>
            <p:ph type="sldNum" sz="quarter" idx="5"/>
          </p:nvPr>
        </p:nvSpPr>
        <p:spPr/>
        <p:txBody>
          <a:bodyPr/>
          <a:lstStyle/>
          <a:p>
            <a:fld id="{3DE35096-5F2F-5F4F-BCAF-E89860FD1558}" type="slidenum">
              <a:rPr lang="en-US" smtClean="0"/>
              <a:t>16</a:t>
            </a:fld>
            <a:endParaRPr lang="en-US"/>
          </a:p>
        </p:txBody>
      </p:sp>
    </p:spTree>
    <p:extLst>
      <p:ext uri="{BB962C8B-B14F-4D97-AF65-F5344CB8AC3E}">
        <p14:creationId xmlns:p14="http://schemas.microsoft.com/office/powerpoint/2010/main" val="37397760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the significance of this Turkish book?</a:t>
            </a:r>
          </a:p>
          <a:p>
            <a:r>
              <a:rPr lang="en-US" dirty="0"/>
              <a:t>When did Ali read this book? What’s the significance in that?</a:t>
            </a:r>
          </a:p>
          <a:p>
            <a:endParaRPr lang="en-US" dirty="0"/>
          </a:p>
          <a:p>
            <a:r>
              <a:rPr lang="en-US" dirty="0"/>
              <a:t>Self-reflective response to his own history, a historical reflection through literary narrative</a:t>
            </a:r>
          </a:p>
        </p:txBody>
      </p:sp>
      <p:sp>
        <p:nvSpPr>
          <p:cNvPr id="4" name="Slide Number Placeholder 3"/>
          <p:cNvSpPr>
            <a:spLocks noGrp="1"/>
          </p:cNvSpPr>
          <p:nvPr>
            <p:ph type="sldNum" sz="quarter" idx="5"/>
          </p:nvPr>
        </p:nvSpPr>
        <p:spPr/>
        <p:txBody>
          <a:bodyPr/>
          <a:lstStyle/>
          <a:p>
            <a:fld id="{3DE35096-5F2F-5F4F-BCAF-E89860FD1558}" type="slidenum">
              <a:rPr lang="en-US" smtClean="0"/>
              <a:t>18</a:t>
            </a:fld>
            <a:endParaRPr lang="en-US"/>
          </a:p>
        </p:txBody>
      </p:sp>
    </p:spTree>
    <p:extLst>
      <p:ext uri="{BB962C8B-B14F-4D97-AF65-F5344CB8AC3E}">
        <p14:creationId xmlns:p14="http://schemas.microsoft.com/office/powerpoint/2010/main" val="738780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D016D-B9DE-9C4A-A107-7CC5DF3CCA6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9C9A994-98A6-974C-B79C-3093761CB4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F889EBE-4A90-8748-90E8-FED5182DE2B5}"/>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DB9B3C4E-13B5-CD48-AF26-9B0DA0ACB5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B72543-2155-F84B-B270-18635C31A582}"/>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999604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79B41-0944-7841-BC95-DF541037CAB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A740D42-022A-9F40-95C1-B15F6DFDAE7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D86337-AF1F-F540-9505-2657BF8DEDE3}"/>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0134C80C-E6EA-1242-94C3-81FCCA25B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CDACD6-EF3A-E243-BEED-965C6135CED9}"/>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1030188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0B9E55-6F59-C943-A7D3-DC90AF8505D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FA50B01-AFDF-1943-AB02-B826B8CA6F3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66D2FCF-11BF-1149-AD60-36B87C714615}"/>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5BC634A1-3117-CA45-A86D-AFC883CBC9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8C172E-32BB-F848-9C55-B9113D36183F}"/>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3999981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9D304-DCD2-8249-B930-AD6C1F0C724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F7428FD-3A74-2A4F-B7D3-0732489C4E6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589B9C2-C1EC-D54D-85A8-8204C02FCA67}"/>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6999EA42-EC77-BD49-AC89-8A373DF4A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E783AD-AE74-2040-9A93-7F7D2C365833}"/>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1640284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3CB79-BA3D-174B-A5C4-110F2C98DC4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6583B6D-404B-A048-A048-8B8BD94B4F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BCCCDAD-F616-E84B-8529-29F0625C4E30}"/>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1F8905B1-EF4C-3942-AE26-A64333F2DB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82B19-872D-9A4C-AF0F-FB4D64F3020D}"/>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1004226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1238D-1F34-2848-86E0-03EC5D458AD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3D0519-3E5D-5A44-ABEC-F4434F1062D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A38E743-4DEA-8D48-86D4-EF2D79AEC69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E273313-691F-644B-A249-61AE2D3384DA}"/>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6" name="Footer Placeholder 5">
            <a:extLst>
              <a:ext uri="{FF2B5EF4-FFF2-40B4-BE49-F238E27FC236}">
                <a16:creationId xmlns:a16="http://schemas.microsoft.com/office/drawing/2014/main" id="{426C828D-31C6-1546-9FA3-660D126EE4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65A62A-20C6-7D48-83EA-996A4DC4AF34}"/>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3350192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49FE0-702A-FA4D-A9AA-5E2545DB5E6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A5790F5-81DA-834E-AF64-38AACF28C9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99B28C8-1DB2-7845-AFF9-C877435BE53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BE25443-82C5-2646-80B4-D3C5B8846B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8B319E7-50F6-4349-8740-7F92B5A1B6B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DA0857B-784A-1347-B843-93996237CC59}"/>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8" name="Footer Placeholder 7">
            <a:extLst>
              <a:ext uri="{FF2B5EF4-FFF2-40B4-BE49-F238E27FC236}">
                <a16:creationId xmlns:a16="http://schemas.microsoft.com/office/drawing/2014/main" id="{6EF6FFA6-0810-3844-8A63-1680AD607F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025EE4-37F0-054A-A34C-15A99DBAF241}"/>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4269175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B2657-236C-744A-8828-64BB9C8CAFC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BDDC97C-B417-A248-B2E5-57A9A830C309}"/>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4" name="Footer Placeholder 3">
            <a:extLst>
              <a:ext uri="{FF2B5EF4-FFF2-40B4-BE49-F238E27FC236}">
                <a16:creationId xmlns:a16="http://schemas.microsoft.com/office/drawing/2014/main" id="{CBBC9EF1-B5FA-3348-AA15-34DCD0947A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CFDBC1-3145-F345-9298-E7A2E2260E92}"/>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3894709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06D6EE-2E4D-E447-9B98-14FB6DC5E38E}"/>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3" name="Footer Placeholder 2">
            <a:extLst>
              <a:ext uri="{FF2B5EF4-FFF2-40B4-BE49-F238E27FC236}">
                <a16:creationId xmlns:a16="http://schemas.microsoft.com/office/drawing/2014/main" id="{331BF3D9-6765-1444-8EB5-F3E6CB8B87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6BD6B3-9D92-D946-871E-CC35004050B6}"/>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3781280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733AA-EBC7-A94B-989F-2D45A12CBC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9D02CF8-3552-3A41-AF0A-283A20F5E9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E65AD95-6E61-394D-8B4F-AF0AA0BBE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515EB0D-DD2F-4C48-B318-96568CE17A39}"/>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6" name="Footer Placeholder 5">
            <a:extLst>
              <a:ext uri="{FF2B5EF4-FFF2-40B4-BE49-F238E27FC236}">
                <a16:creationId xmlns:a16="http://schemas.microsoft.com/office/drawing/2014/main" id="{75A81445-7100-3142-8078-576A11D9C4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F796CE-77F2-9943-B8C9-6F2E1EC84160}"/>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134637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EB9B9-6495-8846-B12E-1D25F4A807D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8B950E6-3B91-8744-B870-609150D351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3AE7F9-2070-894C-89E6-952473BCBA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17685D0-3276-594D-B7D3-DCA78FC41F1E}"/>
              </a:ext>
            </a:extLst>
          </p:cNvPr>
          <p:cNvSpPr>
            <a:spLocks noGrp="1"/>
          </p:cNvSpPr>
          <p:nvPr>
            <p:ph type="dt" sz="half" idx="10"/>
          </p:nvPr>
        </p:nvSpPr>
        <p:spPr/>
        <p:txBody>
          <a:bodyPr/>
          <a:lstStyle/>
          <a:p>
            <a:fld id="{720EBF10-F7E4-B541-B5EC-8CF18D26359F}" type="datetimeFigureOut">
              <a:rPr lang="en-US" smtClean="0"/>
              <a:t>10/11/23</a:t>
            </a:fld>
            <a:endParaRPr lang="en-US"/>
          </a:p>
        </p:txBody>
      </p:sp>
      <p:sp>
        <p:nvSpPr>
          <p:cNvPr id="6" name="Footer Placeholder 5">
            <a:extLst>
              <a:ext uri="{FF2B5EF4-FFF2-40B4-BE49-F238E27FC236}">
                <a16:creationId xmlns:a16="http://schemas.microsoft.com/office/drawing/2014/main" id="{6A1336E0-5482-FA40-A96C-0A7F5E21E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02B8D8-38BF-4343-8294-378A46EFB127}"/>
              </a:ext>
            </a:extLst>
          </p:cNvPr>
          <p:cNvSpPr>
            <a:spLocks noGrp="1"/>
          </p:cNvSpPr>
          <p:nvPr>
            <p:ph type="sldNum" sz="quarter" idx="12"/>
          </p:nvPr>
        </p:nvSpPr>
        <p:spPr/>
        <p:txBody>
          <a:bodyPr/>
          <a:lstStyle/>
          <a:p>
            <a:fld id="{C6703D2A-2341-6342-A684-D2F5C504785E}" type="slidenum">
              <a:rPr lang="en-US" smtClean="0"/>
              <a:t>‹#›</a:t>
            </a:fld>
            <a:endParaRPr lang="en-US"/>
          </a:p>
        </p:txBody>
      </p:sp>
    </p:spTree>
    <p:extLst>
      <p:ext uri="{BB962C8B-B14F-4D97-AF65-F5344CB8AC3E}">
        <p14:creationId xmlns:p14="http://schemas.microsoft.com/office/powerpoint/2010/main" val="1120105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D2FDD3-13C1-9D4F-96C5-0375368340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BE294D-0CEC-C14C-9A10-B18F3617F9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4137288-D55D-1C45-8673-B41BFBC613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0EBF10-F7E4-B541-B5EC-8CF18D26359F}" type="datetimeFigureOut">
              <a:rPr lang="en-US" smtClean="0"/>
              <a:t>10/11/23</a:t>
            </a:fld>
            <a:endParaRPr lang="en-US"/>
          </a:p>
        </p:txBody>
      </p:sp>
      <p:sp>
        <p:nvSpPr>
          <p:cNvPr id="5" name="Footer Placeholder 4">
            <a:extLst>
              <a:ext uri="{FF2B5EF4-FFF2-40B4-BE49-F238E27FC236}">
                <a16:creationId xmlns:a16="http://schemas.microsoft.com/office/drawing/2014/main" id="{B6034421-7F5A-DF4D-B0BB-6D48D350C2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B595E-72B3-AF4B-8629-AC9877D5D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703D2A-2341-6342-A684-D2F5C504785E}" type="slidenum">
              <a:rPr lang="en-US" smtClean="0"/>
              <a:t>‹#›</a:t>
            </a:fld>
            <a:endParaRPr lang="en-US"/>
          </a:p>
        </p:txBody>
      </p:sp>
    </p:spTree>
    <p:extLst>
      <p:ext uri="{BB962C8B-B14F-4D97-AF65-F5344CB8AC3E}">
        <p14:creationId xmlns:p14="http://schemas.microsoft.com/office/powerpoint/2010/main" val="28521687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rld map formed by people united">
            <a:extLst>
              <a:ext uri="{FF2B5EF4-FFF2-40B4-BE49-F238E27FC236}">
                <a16:creationId xmlns:a16="http://schemas.microsoft.com/office/drawing/2014/main" id="{9707E579-0585-BDA3-033F-01CE3A2C0812}"/>
              </a:ext>
            </a:extLst>
          </p:cNvPr>
          <p:cNvPicPr>
            <a:picLocks noChangeAspect="1"/>
          </p:cNvPicPr>
          <p:nvPr/>
        </p:nvPicPr>
        <p:blipFill rotWithShape="1">
          <a:blip r:embed="rId2"/>
          <a:srcRect l="2749" r="22675"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302C75A-9508-7849-AA48-6BCC226DDADC}"/>
              </a:ext>
            </a:extLst>
          </p:cNvPr>
          <p:cNvSpPr>
            <a:spLocks noGrp="1"/>
          </p:cNvSpPr>
          <p:nvPr>
            <p:ph type="ctrTitle"/>
          </p:nvPr>
        </p:nvSpPr>
        <p:spPr>
          <a:xfrm>
            <a:off x="477981" y="1122363"/>
            <a:ext cx="4023360" cy="3204134"/>
          </a:xfrm>
        </p:spPr>
        <p:txBody>
          <a:bodyPr anchor="b">
            <a:normAutofit/>
          </a:bodyPr>
          <a:lstStyle/>
          <a:p>
            <a:pPr algn="l"/>
            <a:r>
              <a:rPr lang="en-US" sz="4800">
                <a:solidFill>
                  <a:schemeClr val="bg1"/>
                </a:solidFill>
              </a:rPr>
              <a:t>Migration and Immigration</a:t>
            </a:r>
          </a:p>
        </p:txBody>
      </p:sp>
      <p:sp>
        <p:nvSpPr>
          <p:cNvPr id="3" name="Subtitle 2">
            <a:extLst>
              <a:ext uri="{FF2B5EF4-FFF2-40B4-BE49-F238E27FC236}">
                <a16:creationId xmlns:a16="http://schemas.microsoft.com/office/drawing/2014/main" id="{E0E12519-B902-F246-BC4B-E22685FF82A4}"/>
              </a:ext>
            </a:extLst>
          </p:cNvPr>
          <p:cNvSpPr>
            <a:spLocks noGrp="1"/>
          </p:cNvSpPr>
          <p:nvPr>
            <p:ph type="subTitle" idx="1"/>
          </p:nvPr>
        </p:nvSpPr>
        <p:spPr>
          <a:xfrm>
            <a:off x="477980" y="4872922"/>
            <a:ext cx="4023359" cy="1208141"/>
          </a:xfrm>
        </p:spPr>
        <p:txBody>
          <a:bodyPr>
            <a:normAutofit/>
          </a:bodyPr>
          <a:lstStyle/>
          <a:p>
            <a:pPr algn="l"/>
            <a:r>
              <a:rPr lang="en-US" sz="2000">
                <a:solidFill>
                  <a:schemeClr val="bg1"/>
                </a:solidFill>
              </a:rPr>
              <a:t>The edge of heaven</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397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extBox 1">
            <a:extLst>
              <a:ext uri="{FF2B5EF4-FFF2-40B4-BE49-F238E27FC236}">
                <a16:creationId xmlns:a16="http://schemas.microsoft.com/office/drawing/2014/main" id="{C269785B-D291-A74C-AA8E-BBF8B9AC9BBC}"/>
              </a:ext>
            </a:extLst>
          </p:cNvPr>
          <p:cNvSpPr txBox="1"/>
          <p:nvPr/>
        </p:nvSpPr>
        <p:spPr>
          <a:xfrm>
            <a:off x="1143000" y="990599"/>
            <a:ext cx="9906000" cy="685800"/>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kern="1200">
                <a:solidFill>
                  <a:schemeClr val="tx1"/>
                </a:solidFill>
                <a:latin typeface="+mj-lt"/>
                <a:ea typeface="+mj-ea"/>
                <a:cs typeface="+mj-cs"/>
              </a:rPr>
              <a:t>Reading</a:t>
            </a:r>
          </a:p>
        </p:txBody>
      </p:sp>
      <p:graphicFrame>
        <p:nvGraphicFramePr>
          <p:cNvPr id="5" name="TextBox 2">
            <a:extLst>
              <a:ext uri="{FF2B5EF4-FFF2-40B4-BE49-F238E27FC236}">
                <a16:creationId xmlns:a16="http://schemas.microsoft.com/office/drawing/2014/main" id="{C134BF5B-C604-F46E-8D6B-0FFBF0CB7EB7}"/>
              </a:ext>
            </a:extLst>
          </p:cNvPr>
          <p:cNvGraphicFramePr/>
          <p:nvPr>
            <p:extLst>
              <p:ext uri="{D42A27DB-BD31-4B8C-83A1-F6EECF244321}">
                <p14:modId xmlns:p14="http://schemas.microsoft.com/office/powerpoint/2010/main" val="2439883723"/>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35646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9" name="Freeform: Shape 8">
            <a:extLst>
              <a:ext uri="{FF2B5EF4-FFF2-40B4-BE49-F238E27FC236}">
                <a16:creationId xmlns:a16="http://schemas.microsoft.com/office/drawing/2014/main" id="{2F0E00C3-4613-415F-BE3A-78FBAD906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495175" cy="6858000"/>
          </a:xfrm>
          <a:custGeom>
            <a:avLst/>
            <a:gdLst>
              <a:gd name="connsiteX0" fmla="*/ 0 w 10495175"/>
              <a:gd name="connsiteY0" fmla="*/ 0 h 6858000"/>
              <a:gd name="connsiteX1" fmla="*/ 5289224 w 10495175"/>
              <a:gd name="connsiteY1" fmla="*/ 0 h 6858000"/>
              <a:gd name="connsiteX2" fmla="*/ 6736007 w 10495175"/>
              <a:gd name="connsiteY2" fmla="*/ 0 h 6858000"/>
              <a:gd name="connsiteX3" fmla="*/ 6998753 w 10495175"/>
              <a:gd name="connsiteY3" fmla="*/ 0 h 6858000"/>
              <a:gd name="connsiteX4" fmla="*/ 7778919 w 10495175"/>
              <a:gd name="connsiteY4" fmla="*/ 0 h 6858000"/>
              <a:gd name="connsiteX5" fmla="*/ 8872152 w 10495175"/>
              <a:gd name="connsiteY5" fmla="*/ 0 h 6858000"/>
              <a:gd name="connsiteX6" fmla="*/ 8894276 w 10495175"/>
              <a:gd name="connsiteY6" fmla="*/ 14997 h 6858000"/>
              <a:gd name="connsiteX7" fmla="*/ 10495175 w 10495175"/>
              <a:gd name="connsiteY7" fmla="*/ 3621656 h 6858000"/>
              <a:gd name="connsiteX8" fmla="*/ 8620825 w 10495175"/>
              <a:gd name="connsiteY8" fmla="*/ 6374814 h 6858000"/>
              <a:gd name="connsiteX9" fmla="*/ 8104177 w 10495175"/>
              <a:gd name="connsiteY9" fmla="*/ 6780599 h 6858000"/>
              <a:gd name="connsiteX10" fmla="*/ 7992421 w 10495175"/>
              <a:gd name="connsiteY10" fmla="*/ 6858000 h 6858000"/>
              <a:gd name="connsiteX11" fmla="*/ 7778919 w 10495175"/>
              <a:gd name="connsiteY11" fmla="*/ 6858000 h 6858000"/>
              <a:gd name="connsiteX12" fmla="*/ 6998753 w 10495175"/>
              <a:gd name="connsiteY12" fmla="*/ 6858000 h 6858000"/>
              <a:gd name="connsiteX13" fmla="*/ 6736007 w 10495175"/>
              <a:gd name="connsiteY13" fmla="*/ 6858000 h 6858000"/>
              <a:gd name="connsiteX14" fmla="*/ 5289224 w 10495175"/>
              <a:gd name="connsiteY14" fmla="*/ 6858000 h 6858000"/>
              <a:gd name="connsiteX15" fmla="*/ 0 w 10495175"/>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95175" h="6858000">
                <a:moveTo>
                  <a:pt x="0" y="0"/>
                </a:moveTo>
                <a:lnTo>
                  <a:pt x="5289224" y="0"/>
                </a:lnTo>
                <a:lnTo>
                  <a:pt x="6736007" y="0"/>
                </a:lnTo>
                <a:lnTo>
                  <a:pt x="6998753" y="0"/>
                </a:lnTo>
                <a:lnTo>
                  <a:pt x="7778919" y="0"/>
                </a:lnTo>
                <a:lnTo>
                  <a:pt x="8872152" y="0"/>
                </a:lnTo>
                <a:lnTo>
                  <a:pt x="8894276" y="14997"/>
                </a:lnTo>
                <a:cubicBezTo>
                  <a:pt x="9921439" y="754641"/>
                  <a:pt x="10495175" y="2093192"/>
                  <a:pt x="10495175" y="3621656"/>
                </a:cubicBezTo>
                <a:cubicBezTo>
                  <a:pt x="10495175" y="4969131"/>
                  <a:pt x="9566450" y="5602839"/>
                  <a:pt x="8620825" y="6374814"/>
                </a:cubicBezTo>
                <a:cubicBezTo>
                  <a:pt x="8448622" y="6515397"/>
                  <a:pt x="8277995" y="6653108"/>
                  <a:pt x="8104177" y="6780599"/>
                </a:cubicBezTo>
                <a:lnTo>
                  <a:pt x="7992421" y="6858000"/>
                </a:lnTo>
                <a:lnTo>
                  <a:pt x="7778919" y="6858000"/>
                </a:lnTo>
                <a:lnTo>
                  <a:pt x="6998753" y="6858000"/>
                </a:lnTo>
                <a:lnTo>
                  <a:pt x="6736007" y="6858000"/>
                </a:lnTo>
                <a:lnTo>
                  <a:pt x="528922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9802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5964"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2" name="Picture 1" descr="A person holding a cup&#10;&#10;Description automatically generated">
            <a:extLst>
              <a:ext uri="{FF2B5EF4-FFF2-40B4-BE49-F238E27FC236}">
                <a16:creationId xmlns:a16="http://schemas.microsoft.com/office/drawing/2014/main" id="{2B539AB0-167B-564C-B43F-AF70830C9CF5}"/>
              </a:ext>
            </a:extLst>
          </p:cNvPr>
          <p:cNvPicPr>
            <a:picLocks noChangeAspect="1"/>
          </p:cNvPicPr>
          <p:nvPr/>
        </p:nvPicPr>
        <p:blipFill>
          <a:blip r:embed="rId2"/>
          <a:stretch>
            <a:fillRect/>
          </a:stretch>
        </p:blipFill>
        <p:spPr>
          <a:xfrm>
            <a:off x="965200" y="1262558"/>
            <a:ext cx="7735248" cy="4331738"/>
          </a:xfrm>
          <a:prstGeom prst="rect">
            <a:avLst/>
          </a:prstGeom>
        </p:spPr>
      </p:pic>
    </p:spTree>
    <p:extLst>
      <p:ext uri="{BB962C8B-B14F-4D97-AF65-F5344CB8AC3E}">
        <p14:creationId xmlns:p14="http://schemas.microsoft.com/office/powerpoint/2010/main" val="393154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9" name="Freeform: Shape 8">
            <a:extLst>
              <a:ext uri="{FF2B5EF4-FFF2-40B4-BE49-F238E27FC236}">
                <a16:creationId xmlns:a16="http://schemas.microsoft.com/office/drawing/2014/main" id="{2F0E00C3-4613-415F-BE3A-78FBAD906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495175" cy="6858000"/>
          </a:xfrm>
          <a:custGeom>
            <a:avLst/>
            <a:gdLst>
              <a:gd name="connsiteX0" fmla="*/ 0 w 10495175"/>
              <a:gd name="connsiteY0" fmla="*/ 0 h 6858000"/>
              <a:gd name="connsiteX1" fmla="*/ 5289224 w 10495175"/>
              <a:gd name="connsiteY1" fmla="*/ 0 h 6858000"/>
              <a:gd name="connsiteX2" fmla="*/ 6736007 w 10495175"/>
              <a:gd name="connsiteY2" fmla="*/ 0 h 6858000"/>
              <a:gd name="connsiteX3" fmla="*/ 6998753 w 10495175"/>
              <a:gd name="connsiteY3" fmla="*/ 0 h 6858000"/>
              <a:gd name="connsiteX4" fmla="*/ 7778919 w 10495175"/>
              <a:gd name="connsiteY4" fmla="*/ 0 h 6858000"/>
              <a:gd name="connsiteX5" fmla="*/ 8872152 w 10495175"/>
              <a:gd name="connsiteY5" fmla="*/ 0 h 6858000"/>
              <a:gd name="connsiteX6" fmla="*/ 8894276 w 10495175"/>
              <a:gd name="connsiteY6" fmla="*/ 14997 h 6858000"/>
              <a:gd name="connsiteX7" fmla="*/ 10495175 w 10495175"/>
              <a:gd name="connsiteY7" fmla="*/ 3621656 h 6858000"/>
              <a:gd name="connsiteX8" fmla="*/ 8620825 w 10495175"/>
              <a:gd name="connsiteY8" fmla="*/ 6374814 h 6858000"/>
              <a:gd name="connsiteX9" fmla="*/ 8104177 w 10495175"/>
              <a:gd name="connsiteY9" fmla="*/ 6780599 h 6858000"/>
              <a:gd name="connsiteX10" fmla="*/ 7992421 w 10495175"/>
              <a:gd name="connsiteY10" fmla="*/ 6858000 h 6858000"/>
              <a:gd name="connsiteX11" fmla="*/ 7778919 w 10495175"/>
              <a:gd name="connsiteY11" fmla="*/ 6858000 h 6858000"/>
              <a:gd name="connsiteX12" fmla="*/ 6998753 w 10495175"/>
              <a:gd name="connsiteY12" fmla="*/ 6858000 h 6858000"/>
              <a:gd name="connsiteX13" fmla="*/ 6736007 w 10495175"/>
              <a:gd name="connsiteY13" fmla="*/ 6858000 h 6858000"/>
              <a:gd name="connsiteX14" fmla="*/ 5289224 w 10495175"/>
              <a:gd name="connsiteY14" fmla="*/ 6858000 h 6858000"/>
              <a:gd name="connsiteX15" fmla="*/ 0 w 10495175"/>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95175" h="6858000">
                <a:moveTo>
                  <a:pt x="0" y="0"/>
                </a:moveTo>
                <a:lnTo>
                  <a:pt x="5289224" y="0"/>
                </a:lnTo>
                <a:lnTo>
                  <a:pt x="6736007" y="0"/>
                </a:lnTo>
                <a:lnTo>
                  <a:pt x="6998753" y="0"/>
                </a:lnTo>
                <a:lnTo>
                  <a:pt x="7778919" y="0"/>
                </a:lnTo>
                <a:lnTo>
                  <a:pt x="8872152" y="0"/>
                </a:lnTo>
                <a:lnTo>
                  <a:pt x="8894276" y="14997"/>
                </a:lnTo>
                <a:cubicBezTo>
                  <a:pt x="9921439" y="754641"/>
                  <a:pt x="10495175" y="2093192"/>
                  <a:pt x="10495175" y="3621656"/>
                </a:cubicBezTo>
                <a:cubicBezTo>
                  <a:pt x="10495175" y="4969131"/>
                  <a:pt x="9566450" y="5602839"/>
                  <a:pt x="8620825" y="6374814"/>
                </a:cubicBezTo>
                <a:cubicBezTo>
                  <a:pt x="8448622" y="6515397"/>
                  <a:pt x="8277995" y="6653108"/>
                  <a:pt x="8104177" y="6780599"/>
                </a:cubicBezTo>
                <a:lnTo>
                  <a:pt x="7992421" y="6858000"/>
                </a:lnTo>
                <a:lnTo>
                  <a:pt x="7778919" y="6858000"/>
                </a:lnTo>
                <a:lnTo>
                  <a:pt x="6998753" y="6858000"/>
                </a:lnTo>
                <a:lnTo>
                  <a:pt x="6736007" y="6858000"/>
                </a:lnTo>
                <a:lnTo>
                  <a:pt x="528922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9802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5964"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2" name="Picture 1" descr="A couple of women sitting on a bench&#10;&#10;Description automatically generated">
            <a:extLst>
              <a:ext uri="{FF2B5EF4-FFF2-40B4-BE49-F238E27FC236}">
                <a16:creationId xmlns:a16="http://schemas.microsoft.com/office/drawing/2014/main" id="{CF21AA5B-D4CD-CE4B-A28A-50A5880A7F68}"/>
              </a:ext>
            </a:extLst>
          </p:cNvPr>
          <p:cNvPicPr>
            <a:picLocks noChangeAspect="1"/>
          </p:cNvPicPr>
          <p:nvPr/>
        </p:nvPicPr>
        <p:blipFill>
          <a:blip r:embed="rId2"/>
          <a:stretch>
            <a:fillRect/>
          </a:stretch>
        </p:blipFill>
        <p:spPr>
          <a:xfrm>
            <a:off x="965200" y="1262558"/>
            <a:ext cx="7735248" cy="4331738"/>
          </a:xfrm>
          <a:prstGeom prst="rect">
            <a:avLst/>
          </a:prstGeom>
        </p:spPr>
      </p:pic>
    </p:spTree>
    <p:extLst>
      <p:ext uri="{BB962C8B-B14F-4D97-AF65-F5344CB8AC3E}">
        <p14:creationId xmlns:p14="http://schemas.microsoft.com/office/powerpoint/2010/main" val="1586925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opcorn and drink in an empty red theater">
            <a:extLst>
              <a:ext uri="{FF2B5EF4-FFF2-40B4-BE49-F238E27FC236}">
                <a16:creationId xmlns:a16="http://schemas.microsoft.com/office/drawing/2014/main" id="{1478BACC-452B-8142-3BB0-9E449E0534E3}"/>
              </a:ext>
            </a:extLst>
          </p:cNvPr>
          <p:cNvPicPr>
            <a:picLocks noChangeAspect="1"/>
          </p:cNvPicPr>
          <p:nvPr/>
        </p:nvPicPr>
        <p:blipFill rotWithShape="1">
          <a:blip r:embed="rId3"/>
          <a:srcRect l="4998" r="10946"/>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3E93D06-1D7E-F843-9F8A-23059A2F914F}"/>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b="1" dirty="0">
                <a:solidFill>
                  <a:schemeClr val="bg1"/>
                </a:solidFill>
                <a:effectLst/>
                <a:latin typeface="+mj-lt"/>
                <a:ea typeface="+mj-ea"/>
                <a:cs typeface="+mj-cs"/>
              </a:rPr>
              <a:t>What is transnational cinema? </a:t>
            </a:r>
          </a:p>
          <a:p>
            <a:pPr>
              <a:lnSpc>
                <a:spcPct val="90000"/>
              </a:lnSpc>
              <a:spcBef>
                <a:spcPct val="0"/>
              </a:spcBef>
              <a:spcAft>
                <a:spcPts val="600"/>
              </a:spcAft>
            </a:pPr>
            <a:endParaRPr lang="en-US" sz="4800" dirty="0">
              <a:solidFill>
                <a:schemeClr val="bg1"/>
              </a:solidFill>
              <a:latin typeface="+mj-lt"/>
              <a:ea typeface="+mj-ea"/>
              <a:cs typeface="+mj-cs"/>
            </a:endParaRP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9723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43FD1F4-AF09-D246-B040-080341007942}"/>
              </a:ext>
            </a:extLst>
          </p:cNvPr>
          <p:cNvSpPr txBox="1"/>
          <p:nvPr/>
        </p:nvSpPr>
        <p:spPr>
          <a:xfrm>
            <a:off x="761803" y="624115"/>
            <a:ext cx="5334197" cy="6036879"/>
          </a:xfrm>
          <a:prstGeom prst="rect">
            <a:avLst/>
          </a:prstGeom>
        </p:spPr>
        <p:txBody>
          <a:bodyPr vert="horz" lIns="91440" tIns="45720" rIns="91440" bIns="45720" rtlCol="0" anchor="ctr">
            <a:normAutofit lnSpcReduction="10000"/>
          </a:bodyPr>
          <a:lstStyle/>
          <a:p>
            <a:pPr indent="-228600">
              <a:lnSpc>
                <a:spcPct val="90000"/>
              </a:lnSpc>
              <a:spcAft>
                <a:spcPts val="600"/>
              </a:spcAft>
              <a:buFont typeface="Arial" panose="020B0604020202020204" pitchFamily="34" charset="0"/>
              <a:buChar char="•"/>
            </a:pPr>
            <a:r>
              <a:rPr lang="en-US" sz="2600" dirty="0">
                <a:effectLst/>
              </a:rPr>
              <a:t>The study of transnationalism doesn’t mean to </a:t>
            </a:r>
            <a:r>
              <a:rPr lang="en-US" sz="2600" dirty="0"/>
              <a:t>dismiss</a:t>
            </a:r>
            <a:r>
              <a:rPr lang="en-US" sz="2600" dirty="0">
                <a:effectLst/>
              </a:rPr>
              <a:t> the idea of national cinema entirely, instead, it offers a dynamic mode analysis that takes into account the persistent impacts of the national as well as the cultural plurality  and exchange that defines so many films today</a:t>
            </a:r>
          </a:p>
          <a:p>
            <a:pPr indent="-228600">
              <a:lnSpc>
                <a:spcPct val="90000"/>
              </a:lnSpc>
              <a:spcAft>
                <a:spcPts val="600"/>
              </a:spcAft>
              <a:buFont typeface="Arial" panose="020B0604020202020204" pitchFamily="34" charset="0"/>
              <a:buChar char="•"/>
            </a:pPr>
            <a:endParaRPr lang="en-US" sz="2600" dirty="0">
              <a:effectLst/>
            </a:endParaRPr>
          </a:p>
          <a:p>
            <a:pPr indent="-228600">
              <a:lnSpc>
                <a:spcPct val="90000"/>
              </a:lnSpc>
              <a:spcAft>
                <a:spcPts val="600"/>
              </a:spcAft>
              <a:buFont typeface="Arial" panose="020B0604020202020204" pitchFamily="34" charset="0"/>
              <a:buChar char="•"/>
            </a:pPr>
            <a:r>
              <a:rPr lang="en-AU" sz="2600" dirty="0"/>
              <a:t>In other words, it offers a different view to look into the impacts of national and cultural plurality that defines nowadays movies.</a:t>
            </a:r>
            <a:endParaRPr lang="en-US" sz="2600" dirty="0"/>
          </a:p>
          <a:p>
            <a:pPr>
              <a:lnSpc>
                <a:spcPct val="90000"/>
              </a:lnSpc>
              <a:spcAft>
                <a:spcPts val="600"/>
              </a:spcAft>
            </a:pPr>
            <a:endParaRPr lang="en-US" sz="2600" dirty="0">
              <a:effectLst/>
            </a:endParaRPr>
          </a:p>
          <a:p>
            <a:pPr indent="-228600">
              <a:lnSpc>
                <a:spcPct val="90000"/>
              </a:lnSpc>
              <a:spcAft>
                <a:spcPts val="600"/>
              </a:spcAft>
              <a:buFont typeface="Arial" panose="020B0604020202020204" pitchFamily="34" charset="0"/>
              <a:buChar char="•"/>
            </a:pPr>
            <a:r>
              <a:rPr lang="en-US" sz="2600" dirty="0">
                <a:effectLst/>
              </a:rPr>
              <a:t>Cinema mode : borders,  movement, language and connections </a:t>
            </a:r>
          </a:p>
          <a:p>
            <a:pPr indent="-228600">
              <a:lnSpc>
                <a:spcPct val="90000"/>
              </a:lnSpc>
              <a:spcAft>
                <a:spcPts val="600"/>
              </a:spcAft>
              <a:buFont typeface="Arial" panose="020B0604020202020204" pitchFamily="34" charset="0"/>
              <a:buChar char="•"/>
            </a:pPr>
            <a:endParaRPr lang="en-US" sz="2000" dirty="0"/>
          </a:p>
        </p:txBody>
      </p:sp>
      <p:pic>
        <p:nvPicPr>
          <p:cNvPr id="4" name="Picture 3" descr="Theater chairs arranged based on their colours">
            <a:extLst>
              <a:ext uri="{FF2B5EF4-FFF2-40B4-BE49-F238E27FC236}">
                <a16:creationId xmlns:a16="http://schemas.microsoft.com/office/drawing/2014/main" id="{64901AB1-E776-1721-19FC-C8E83A2F0B48}"/>
              </a:ext>
            </a:extLst>
          </p:cNvPr>
          <p:cNvPicPr>
            <a:picLocks noChangeAspect="1"/>
          </p:cNvPicPr>
          <p:nvPr/>
        </p:nvPicPr>
        <p:blipFill rotWithShape="1">
          <a:blip r:embed="rId2"/>
          <a:srcRect l="30433" r="17730"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42313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book on a table&#10;&#10;Description automatically generated">
            <a:extLst>
              <a:ext uri="{FF2B5EF4-FFF2-40B4-BE49-F238E27FC236}">
                <a16:creationId xmlns:a16="http://schemas.microsoft.com/office/drawing/2014/main" id="{9C21C68F-962D-FF4D-AB05-76BB72846217}"/>
              </a:ext>
            </a:extLst>
          </p:cNvPr>
          <p:cNvPicPr>
            <a:picLocks noChangeAspect="1"/>
          </p:cNvPicPr>
          <p:nvPr/>
        </p:nvPicPr>
        <p:blipFill rotWithShape="1">
          <a:blip r:embed="rId2"/>
          <a:srcRect t="1174" r="9089" b="13457"/>
          <a:stretch/>
        </p:blipFill>
        <p:spPr>
          <a:xfrm>
            <a:off x="3523488" y="10"/>
            <a:ext cx="8668512" cy="6857990"/>
          </a:xfrm>
          <a:prstGeom prst="rect">
            <a:avLst/>
          </a:prstGeom>
        </p:spPr>
      </p:pic>
      <p:sp>
        <p:nvSpPr>
          <p:cNvPr id="18" name="Rectangle 1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7D51FA9-0E40-EA43-9C90-58BE9761623F}"/>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Transnational Identities</a:t>
            </a:r>
          </a:p>
        </p:txBody>
      </p:sp>
      <p:sp>
        <p:nvSpPr>
          <p:cNvPr id="20" name="Rectangle 1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8288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8DC6FCD-811B-436E-9FEE-FC957486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Picture 8" descr="A person sitting at a podium with a microphone&#10;&#10;Description automatically generated">
            <a:extLst>
              <a:ext uri="{FF2B5EF4-FFF2-40B4-BE49-F238E27FC236}">
                <a16:creationId xmlns:a16="http://schemas.microsoft.com/office/drawing/2014/main" id="{D06248AD-F2FE-6142-A19D-C9535242EC66}"/>
              </a:ext>
            </a:extLst>
          </p:cNvPr>
          <p:cNvPicPr>
            <a:picLocks noChangeAspect="1"/>
          </p:cNvPicPr>
          <p:nvPr/>
        </p:nvPicPr>
        <p:blipFill rotWithShape="1">
          <a:blip r:embed="rId3"/>
          <a:srcRect t="10299" r="2" b="3330"/>
          <a:stretch/>
        </p:blipFill>
        <p:spPr>
          <a:xfrm>
            <a:off x="196396" y="3547087"/>
            <a:ext cx="5797883" cy="3167426"/>
          </a:xfrm>
          <a:prstGeom prst="rect">
            <a:avLst/>
          </a:prstGeom>
        </p:spPr>
      </p:pic>
      <p:pic>
        <p:nvPicPr>
          <p:cNvPr id="7" name="Picture 6" descr="A person sitting at a podium in a lecture hall&#10;&#10;Description automatically generated">
            <a:extLst>
              <a:ext uri="{FF2B5EF4-FFF2-40B4-BE49-F238E27FC236}">
                <a16:creationId xmlns:a16="http://schemas.microsoft.com/office/drawing/2014/main" id="{5581F139-C3DF-FE45-989C-D972B177BA39}"/>
              </a:ext>
            </a:extLst>
          </p:cNvPr>
          <p:cNvPicPr>
            <a:picLocks noChangeAspect="1"/>
          </p:cNvPicPr>
          <p:nvPr/>
        </p:nvPicPr>
        <p:blipFill rotWithShape="1">
          <a:blip r:embed="rId4"/>
          <a:srcRect t="24003" r="-2" b="-2"/>
          <a:stretch/>
        </p:blipFill>
        <p:spPr>
          <a:xfrm>
            <a:off x="192524" y="2863358"/>
            <a:ext cx="5804105" cy="2789948"/>
          </a:xfrm>
          <a:prstGeom prst="rect">
            <a:avLst/>
          </a:prstGeom>
        </p:spPr>
      </p:pic>
      <p:pic>
        <p:nvPicPr>
          <p:cNvPr id="5" name="Picture 4" descr="A person sitting at a podium in front of a group of people&#10;&#10;Description automatically generated">
            <a:extLst>
              <a:ext uri="{FF2B5EF4-FFF2-40B4-BE49-F238E27FC236}">
                <a16:creationId xmlns:a16="http://schemas.microsoft.com/office/drawing/2014/main" id="{DA0A80A2-19F6-E04D-82DF-F59FACEE4C72}"/>
              </a:ext>
            </a:extLst>
          </p:cNvPr>
          <p:cNvPicPr>
            <a:picLocks noChangeAspect="1"/>
          </p:cNvPicPr>
          <p:nvPr/>
        </p:nvPicPr>
        <p:blipFill rotWithShape="1">
          <a:blip r:embed="rId5"/>
          <a:srcRect t="23920" r="2" b="2"/>
          <a:stretch/>
        </p:blipFill>
        <p:spPr>
          <a:xfrm>
            <a:off x="198746" y="1658664"/>
            <a:ext cx="5797883" cy="2789948"/>
          </a:xfrm>
          <a:prstGeom prst="rect">
            <a:avLst/>
          </a:prstGeom>
        </p:spPr>
      </p:pic>
      <p:pic>
        <p:nvPicPr>
          <p:cNvPr id="3" name="Picture 2" descr="A person in a classroom&#10;&#10;Description automatically generated">
            <a:extLst>
              <a:ext uri="{FF2B5EF4-FFF2-40B4-BE49-F238E27FC236}">
                <a16:creationId xmlns:a16="http://schemas.microsoft.com/office/drawing/2014/main" id="{4CFEAD2C-7830-0D48-8AAF-DB093BFFD13C}"/>
              </a:ext>
            </a:extLst>
          </p:cNvPr>
          <p:cNvPicPr>
            <a:picLocks noChangeAspect="1"/>
          </p:cNvPicPr>
          <p:nvPr/>
        </p:nvPicPr>
        <p:blipFill rotWithShape="1">
          <a:blip r:embed="rId6"/>
          <a:srcRect t="13720" r="-2" b="-2"/>
          <a:stretch/>
        </p:blipFill>
        <p:spPr>
          <a:xfrm>
            <a:off x="196396" y="171716"/>
            <a:ext cx="5804105" cy="3167426"/>
          </a:xfrm>
          <a:prstGeom prst="rect">
            <a:avLst/>
          </a:prstGeom>
        </p:spPr>
      </p:pic>
      <p:grpSp>
        <p:nvGrpSpPr>
          <p:cNvPr id="17" name="Group 16">
            <a:extLst>
              <a:ext uri="{FF2B5EF4-FFF2-40B4-BE49-F238E27FC236}">
                <a16:creationId xmlns:a16="http://schemas.microsoft.com/office/drawing/2014/main" id="{D109D411-5F91-9E48-A152-21F14CFF4998}"/>
              </a:ext>
            </a:extLst>
          </p:cNvPr>
          <p:cNvGrpSpPr/>
          <p:nvPr/>
        </p:nvGrpSpPr>
        <p:grpSpPr>
          <a:xfrm>
            <a:off x="6002851" y="99971"/>
            <a:ext cx="5990403" cy="6614541"/>
            <a:chOff x="6473818" y="99972"/>
            <a:chExt cx="5235596" cy="5860106"/>
          </a:xfrm>
        </p:grpSpPr>
        <p:pic>
          <p:nvPicPr>
            <p:cNvPr id="16" name="Picture 15" descr="A person sleeping on a table&#10;&#10;Description automatically generated">
              <a:extLst>
                <a:ext uri="{FF2B5EF4-FFF2-40B4-BE49-F238E27FC236}">
                  <a16:creationId xmlns:a16="http://schemas.microsoft.com/office/drawing/2014/main" id="{2708B928-0A75-C041-8878-B43568D2B816}"/>
                </a:ext>
              </a:extLst>
            </p:cNvPr>
            <p:cNvPicPr>
              <a:picLocks noChangeAspect="1"/>
            </p:cNvPicPr>
            <p:nvPr/>
          </p:nvPicPr>
          <p:blipFill>
            <a:blip r:embed="rId7"/>
            <a:stretch>
              <a:fillRect/>
            </a:stretch>
          </p:blipFill>
          <p:spPr>
            <a:xfrm>
              <a:off x="6473818" y="2664507"/>
              <a:ext cx="5211335" cy="3295571"/>
            </a:xfrm>
            <a:prstGeom prst="rect">
              <a:avLst/>
            </a:prstGeom>
          </p:spPr>
        </p:pic>
        <p:pic>
          <p:nvPicPr>
            <p:cNvPr id="13" name="Picture 12" descr="A person standing at a podium&#10;&#10;Description automatically generated">
              <a:extLst>
                <a:ext uri="{FF2B5EF4-FFF2-40B4-BE49-F238E27FC236}">
                  <a16:creationId xmlns:a16="http://schemas.microsoft.com/office/drawing/2014/main" id="{D1E769E3-6C82-5446-A358-CDD20051807B}"/>
                </a:ext>
              </a:extLst>
            </p:cNvPr>
            <p:cNvPicPr>
              <a:picLocks noChangeAspect="1"/>
            </p:cNvPicPr>
            <p:nvPr/>
          </p:nvPicPr>
          <p:blipFill>
            <a:blip r:embed="rId8"/>
            <a:stretch>
              <a:fillRect/>
            </a:stretch>
          </p:blipFill>
          <p:spPr>
            <a:xfrm>
              <a:off x="6473818" y="1153042"/>
              <a:ext cx="5211335" cy="3295570"/>
            </a:xfrm>
            <a:prstGeom prst="rect">
              <a:avLst/>
            </a:prstGeom>
          </p:spPr>
        </p:pic>
        <p:pic>
          <p:nvPicPr>
            <p:cNvPr id="11" name="Picture 10" descr="A person speaking into a microphone&#10;&#10;Description automatically generated">
              <a:extLst>
                <a:ext uri="{FF2B5EF4-FFF2-40B4-BE49-F238E27FC236}">
                  <a16:creationId xmlns:a16="http://schemas.microsoft.com/office/drawing/2014/main" id="{A91ADC22-385C-664D-9B6A-96BA84C95EF6}"/>
                </a:ext>
              </a:extLst>
            </p:cNvPr>
            <p:cNvPicPr>
              <a:picLocks noChangeAspect="1"/>
            </p:cNvPicPr>
            <p:nvPr/>
          </p:nvPicPr>
          <p:blipFill>
            <a:blip r:embed="rId9"/>
            <a:stretch>
              <a:fillRect/>
            </a:stretch>
          </p:blipFill>
          <p:spPr>
            <a:xfrm>
              <a:off x="6473818" y="99972"/>
              <a:ext cx="5235596" cy="3310913"/>
            </a:xfrm>
            <a:prstGeom prst="rect">
              <a:avLst/>
            </a:prstGeom>
          </p:spPr>
        </p:pic>
      </p:grpSp>
    </p:spTree>
    <p:extLst>
      <p:ext uri="{BB962C8B-B14F-4D97-AF65-F5344CB8AC3E}">
        <p14:creationId xmlns:p14="http://schemas.microsoft.com/office/powerpoint/2010/main" val="3035369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Film reel and slate">
            <a:extLst>
              <a:ext uri="{FF2B5EF4-FFF2-40B4-BE49-F238E27FC236}">
                <a16:creationId xmlns:a16="http://schemas.microsoft.com/office/drawing/2014/main" id="{FB6F8C40-14EE-94C4-8B75-60DBB2AD28D7}"/>
              </a:ext>
            </a:extLst>
          </p:cNvPr>
          <p:cNvPicPr>
            <a:picLocks noChangeAspect="1"/>
          </p:cNvPicPr>
          <p:nvPr/>
        </p:nvPicPr>
        <p:blipFill rotWithShape="1">
          <a:blip r:embed="rId2"/>
          <a:srcRect l="10406" r="30060"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4" name="TextBox 3">
            <a:extLst>
              <a:ext uri="{FF2B5EF4-FFF2-40B4-BE49-F238E27FC236}">
                <a16:creationId xmlns:a16="http://schemas.microsoft.com/office/drawing/2014/main" id="{00FAEF4C-8EB1-5049-AD7C-657A39006B63}"/>
              </a:ext>
            </a:extLst>
          </p:cNvPr>
          <p:cNvSpPr txBox="1"/>
          <p:nvPr/>
        </p:nvSpPr>
        <p:spPr>
          <a:xfrm>
            <a:off x="6513787" y="1151467"/>
            <a:ext cx="5305679" cy="502549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3600" dirty="0"/>
              <a:t>The prominence accorded to cultural hybridity and </a:t>
            </a:r>
            <a:r>
              <a:rPr lang="en-US" sz="3600" dirty="0" err="1"/>
              <a:t>transculturalism</a:t>
            </a:r>
            <a:r>
              <a:rPr lang="en-US" sz="3600" dirty="0"/>
              <a:t> in the film is similarly and argument against revolution because both terms are inclusive rather than establishing competing binary opposite</a:t>
            </a:r>
          </a:p>
        </p:txBody>
      </p:sp>
    </p:spTree>
    <p:extLst>
      <p:ext uri="{BB962C8B-B14F-4D97-AF65-F5344CB8AC3E}">
        <p14:creationId xmlns:p14="http://schemas.microsoft.com/office/powerpoint/2010/main" val="737932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EDB7698-64D8-174A-AE5D-62FF616D68D6}"/>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kern="1200">
                <a:solidFill>
                  <a:srgbClr val="FFFFFF"/>
                </a:solidFill>
                <a:latin typeface="+mj-lt"/>
                <a:ea typeface="+mj-ea"/>
                <a:cs typeface="+mj-cs"/>
              </a:rPr>
              <a:t>Turkish book</a:t>
            </a:r>
          </a:p>
        </p:txBody>
      </p:sp>
      <p:pic>
        <p:nvPicPr>
          <p:cNvPr id="3" name="Picture 2" descr="A book on a table&#10;&#10;Description automatically generated">
            <a:extLst>
              <a:ext uri="{FF2B5EF4-FFF2-40B4-BE49-F238E27FC236}">
                <a16:creationId xmlns:a16="http://schemas.microsoft.com/office/drawing/2014/main" id="{82C55D25-5285-B945-B6AF-9F8C413B61D7}"/>
              </a:ext>
            </a:extLst>
          </p:cNvPr>
          <p:cNvPicPr>
            <a:picLocks noChangeAspect="1"/>
          </p:cNvPicPr>
          <p:nvPr/>
        </p:nvPicPr>
        <p:blipFill>
          <a:blip r:embed="rId3"/>
          <a:stretch>
            <a:fillRect/>
          </a:stretch>
        </p:blipFill>
        <p:spPr>
          <a:xfrm>
            <a:off x="4862776" y="643466"/>
            <a:ext cx="6609780" cy="5568739"/>
          </a:xfrm>
          <a:prstGeom prst="rect">
            <a:avLst/>
          </a:prstGeom>
        </p:spPr>
      </p:pic>
    </p:spTree>
    <p:extLst>
      <p:ext uri="{BB962C8B-B14F-4D97-AF65-F5344CB8AC3E}">
        <p14:creationId xmlns:p14="http://schemas.microsoft.com/office/powerpoint/2010/main" val="1347557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erson in a brown suit&#10;&#10;Description automatically generated">
            <a:extLst>
              <a:ext uri="{FF2B5EF4-FFF2-40B4-BE49-F238E27FC236}">
                <a16:creationId xmlns:a16="http://schemas.microsoft.com/office/drawing/2014/main" id="{4B6CC55E-BEC3-2347-8183-1BEA342A6307}"/>
              </a:ext>
            </a:extLst>
          </p:cNvPr>
          <p:cNvPicPr>
            <a:picLocks noChangeAspect="1"/>
          </p:cNvPicPr>
          <p:nvPr/>
        </p:nvPicPr>
        <p:blipFill>
          <a:blip r:embed="rId2"/>
          <a:stretch>
            <a:fillRect/>
          </a:stretch>
        </p:blipFill>
        <p:spPr>
          <a:xfrm>
            <a:off x="643467" y="1669521"/>
            <a:ext cx="5291666" cy="3518957"/>
          </a:xfrm>
          <a:prstGeom prst="rect">
            <a:avLst/>
          </a:prstGeom>
        </p:spPr>
      </p:pic>
      <p:pic>
        <p:nvPicPr>
          <p:cNvPr id="7" name="Picture 6" descr="A person in a brown jacket&#10;&#10;Description automatically generated">
            <a:extLst>
              <a:ext uri="{FF2B5EF4-FFF2-40B4-BE49-F238E27FC236}">
                <a16:creationId xmlns:a16="http://schemas.microsoft.com/office/drawing/2014/main" id="{072B4840-B318-CE4B-9791-087FF903E54D}"/>
              </a:ext>
            </a:extLst>
          </p:cNvPr>
          <p:cNvPicPr>
            <a:picLocks noChangeAspect="1"/>
          </p:cNvPicPr>
          <p:nvPr/>
        </p:nvPicPr>
        <p:blipFill>
          <a:blip r:embed="rId3"/>
          <a:stretch>
            <a:fillRect/>
          </a:stretch>
        </p:blipFill>
        <p:spPr>
          <a:xfrm>
            <a:off x="5984964" y="1669521"/>
            <a:ext cx="5563569" cy="3518957"/>
          </a:xfrm>
          <a:prstGeom prst="rect">
            <a:avLst/>
          </a:prstGeom>
        </p:spPr>
      </p:pic>
      <p:sp>
        <p:nvSpPr>
          <p:cNvPr id="10" name="TextBox 9">
            <a:extLst>
              <a:ext uri="{FF2B5EF4-FFF2-40B4-BE49-F238E27FC236}">
                <a16:creationId xmlns:a16="http://schemas.microsoft.com/office/drawing/2014/main" id="{70CD98E5-59FC-D84B-99CC-D5A640D152DB}"/>
              </a:ext>
            </a:extLst>
          </p:cNvPr>
          <p:cNvSpPr txBox="1"/>
          <p:nvPr/>
        </p:nvSpPr>
        <p:spPr>
          <a:xfrm>
            <a:off x="643467" y="609599"/>
            <a:ext cx="3468914" cy="646331"/>
          </a:xfrm>
          <a:prstGeom prst="rect">
            <a:avLst/>
          </a:prstGeom>
          <a:noFill/>
        </p:spPr>
        <p:txBody>
          <a:bodyPr wrap="square" rtlCol="0">
            <a:spAutoFit/>
          </a:bodyPr>
          <a:lstStyle/>
          <a:p>
            <a:r>
              <a:rPr lang="en-US" sz="3600" dirty="0"/>
              <a:t>Nejat</a:t>
            </a:r>
          </a:p>
        </p:txBody>
      </p:sp>
    </p:spTree>
    <p:extLst>
      <p:ext uri="{BB962C8B-B14F-4D97-AF65-F5344CB8AC3E}">
        <p14:creationId xmlns:p14="http://schemas.microsoft.com/office/powerpoint/2010/main" val="2785044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355E3A-2FBC-1843-AF5F-1D22DB2C594E}"/>
              </a:ext>
            </a:extLst>
          </p:cNvPr>
          <p:cNvSpPr>
            <a:spLocks noGrp="1"/>
          </p:cNvSpPr>
          <p:nvPr>
            <p:ph type="title"/>
          </p:nvPr>
        </p:nvSpPr>
        <p:spPr>
          <a:xfrm>
            <a:off x="761803" y="350196"/>
            <a:ext cx="4646904" cy="1624520"/>
          </a:xfrm>
        </p:spPr>
        <p:txBody>
          <a:bodyPr anchor="ctr">
            <a:normAutofit/>
          </a:bodyPr>
          <a:lstStyle/>
          <a:p>
            <a:r>
              <a:rPr lang="en-US" sz="3700"/>
              <a:t>What are the differences between these things:</a:t>
            </a:r>
          </a:p>
        </p:txBody>
      </p:sp>
      <p:sp>
        <p:nvSpPr>
          <p:cNvPr id="3" name="Content Placeholder 2">
            <a:extLst>
              <a:ext uri="{FF2B5EF4-FFF2-40B4-BE49-F238E27FC236}">
                <a16:creationId xmlns:a16="http://schemas.microsoft.com/office/drawing/2014/main" id="{27BF9126-A94E-A04E-B840-2946D75AE11D}"/>
              </a:ext>
            </a:extLst>
          </p:cNvPr>
          <p:cNvSpPr>
            <a:spLocks noGrp="1"/>
          </p:cNvSpPr>
          <p:nvPr>
            <p:ph idx="1"/>
          </p:nvPr>
        </p:nvSpPr>
        <p:spPr>
          <a:xfrm>
            <a:off x="761802" y="2743200"/>
            <a:ext cx="4646905" cy="3613149"/>
          </a:xfrm>
        </p:spPr>
        <p:txBody>
          <a:bodyPr anchor="ctr">
            <a:normAutofit/>
          </a:bodyPr>
          <a:lstStyle/>
          <a:p>
            <a:r>
              <a:rPr lang="en-US" sz="2000"/>
              <a:t>migration</a:t>
            </a:r>
          </a:p>
          <a:p>
            <a:r>
              <a:rPr lang="en-US" sz="2000"/>
              <a:t>immigration</a:t>
            </a:r>
          </a:p>
          <a:p>
            <a:r>
              <a:rPr lang="en-US" sz="2000"/>
              <a:t>urbanization</a:t>
            </a:r>
          </a:p>
          <a:p>
            <a:r>
              <a:rPr lang="en-US" sz="2000"/>
              <a:t>gentrification</a:t>
            </a:r>
          </a:p>
          <a:p>
            <a:endParaRPr lang="en-US" sz="2000"/>
          </a:p>
          <a:p>
            <a:r>
              <a:rPr lang="en-US" sz="2000"/>
              <a:t>3 minutes. Go talk in </a:t>
            </a:r>
            <a:r>
              <a:rPr lang="en-US" altLang="zh-CN" sz="2000"/>
              <a:t>groups</a:t>
            </a:r>
            <a:r>
              <a:rPr lang="en-US" sz="2000"/>
              <a:t> and figure it out</a:t>
            </a:r>
          </a:p>
        </p:txBody>
      </p:sp>
      <p:pic>
        <p:nvPicPr>
          <p:cNvPr id="5" name="Picture 4" descr="Colourful carved figures of humans">
            <a:extLst>
              <a:ext uri="{FF2B5EF4-FFF2-40B4-BE49-F238E27FC236}">
                <a16:creationId xmlns:a16="http://schemas.microsoft.com/office/drawing/2014/main" id="{E402BFAD-E1F0-06DB-771F-5BE27BFDFE6E}"/>
              </a:ext>
            </a:extLst>
          </p:cNvPr>
          <p:cNvPicPr>
            <a:picLocks noChangeAspect="1"/>
          </p:cNvPicPr>
          <p:nvPr/>
        </p:nvPicPr>
        <p:blipFill rotWithShape="1">
          <a:blip r:embed="rId3"/>
          <a:srcRect l="18414" r="18181" b="-1"/>
          <a:stretch/>
        </p:blipFill>
        <p:spPr>
          <a:xfrm>
            <a:off x="6096000" y="1"/>
            <a:ext cx="6102825" cy="6858000"/>
          </a:xfrm>
          <a:prstGeom prst="rect">
            <a:avLst/>
          </a:prstGeom>
        </p:spPr>
      </p:pic>
    </p:spTree>
    <p:extLst>
      <p:ext uri="{BB962C8B-B14F-4D97-AF65-F5344CB8AC3E}">
        <p14:creationId xmlns:p14="http://schemas.microsoft.com/office/powerpoint/2010/main" val="30431104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48E1C288-CAD3-A240-B035-75341CFBACD0}"/>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100" kern="1200">
                <a:solidFill>
                  <a:schemeClr val="tx1"/>
                </a:solidFill>
                <a:latin typeface="+mj-lt"/>
                <a:ea typeface="+mj-ea"/>
                <a:cs typeface="+mj-cs"/>
              </a:rPr>
              <a:t>How is Nejat’s transnational identity characterized in the movie?</a:t>
            </a:r>
          </a:p>
          <a:p>
            <a:pPr algn="ctr">
              <a:lnSpc>
                <a:spcPct val="90000"/>
              </a:lnSpc>
              <a:spcBef>
                <a:spcPct val="0"/>
              </a:spcBef>
              <a:spcAft>
                <a:spcPts val="600"/>
              </a:spcAft>
            </a:pPr>
            <a:endParaRPr lang="en-US" sz="6100" kern="1200">
              <a:solidFill>
                <a:schemeClr val="tx1"/>
              </a:solidFill>
              <a:latin typeface="+mj-lt"/>
              <a:ea typeface="+mj-ea"/>
              <a:cs typeface="+mj-cs"/>
            </a:endParaRPr>
          </a:p>
          <a:p>
            <a:pPr algn="ctr">
              <a:lnSpc>
                <a:spcPct val="90000"/>
              </a:lnSpc>
              <a:spcBef>
                <a:spcPct val="0"/>
              </a:spcBef>
              <a:spcAft>
                <a:spcPts val="600"/>
              </a:spcAft>
            </a:pPr>
            <a:endParaRPr lang="en-US" sz="6100" kern="1200">
              <a:solidFill>
                <a:schemeClr val="tx1"/>
              </a:solidFill>
              <a:latin typeface="+mj-lt"/>
              <a:ea typeface="+mj-ea"/>
              <a:cs typeface="+mj-cs"/>
            </a:endParaRP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7967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B32B35-52BF-9B4A-A32B-89D6F0B1F69E}"/>
              </a:ext>
            </a:extLst>
          </p:cNvPr>
          <p:cNvSpPr txBox="1"/>
          <p:nvPr/>
        </p:nvSpPr>
        <p:spPr>
          <a:xfrm>
            <a:off x="1718733" y="1843950"/>
            <a:ext cx="8754533" cy="3170099"/>
          </a:xfrm>
          <a:prstGeom prst="rect">
            <a:avLst/>
          </a:prstGeom>
          <a:noFill/>
        </p:spPr>
        <p:txBody>
          <a:bodyPr wrap="square">
            <a:spAutoFit/>
          </a:bodyPr>
          <a:lstStyle/>
          <a:p>
            <a:r>
              <a:rPr lang="en-US" sz="4000" dirty="0"/>
              <a:t>What about Lotter and Susanne? Do they have hybrid/hyphenated identity? </a:t>
            </a:r>
          </a:p>
          <a:p>
            <a:endParaRPr lang="en-US" sz="4000" dirty="0"/>
          </a:p>
          <a:p>
            <a:r>
              <a:rPr lang="en-US" sz="4000" dirty="0"/>
              <a:t>How does the movie present their identity shifting?</a:t>
            </a:r>
          </a:p>
        </p:txBody>
      </p:sp>
    </p:spTree>
    <p:extLst>
      <p:ext uri="{BB962C8B-B14F-4D97-AF65-F5344CB8AC3E}">
        <p14:creationId xmlns:p14="http://schemas.microsoft.com/office/powerpoint/2010/main" val="19096420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4484D6-09A5-564B-906F-66FF2C013E7E}"/>
              </a:ext>
            </a:extLst>
          </p:cNvPr>
          <p:cNvSpPr txBox="1"/>
          <p:nvPr/>
        </p:nvSpPr>
        <p:spPr>
          <a:xfrm>
            <a:off x="1329267" y="828288"/>
            <a:ext cx="9533466" cy="3539430"/>
          </a:xfrm>
          <a:prstGeom prst="rect">
            <a:avLst/>
          </a:prstGeom>
          <a:noFill/>
        </p:spPr>
        <p:txBody>
          <a:bodyPr wrap="square" rtlCol="0">
            <a:spAutoFit/>
          </a:bodyPr>
          <a:lstStyle/>
          <a:p>
            <a:r>
              <a:rPr lang="en-US" sz="2800" dirty="0"/>
              <a:t>Write a research question about The Edge of Heaven, and form an argument that could be developed into an essay</a:t>
            </a:r>
          </a:p>
          <a:p>
            <a:endParaRPr lang="en-US" sz="2800" dirty="0"/>
          </a:p>
          <a:p>
            <a:r>
              <a:rPr lang="en-US" sz="2800" dirty="0"/>
              <a:t>You could discuss about theme of the movie (what is the theme?), postcolonialism, transnationalism, hybrid identities, counter-hegemonic, kinship, queer etc. </a:t>
            </a:r>
          </a:p>
          <a:p>
            <a:endParaRPr lang="en-US" sz="2800" dirty="0"/>
          </a:p>
          <a:p>
            <a:endParaRPr lang="en-US" sz="2800" dirty="0"/>
          </a:p>
        </p:txBody>
      </p:sp>
      <p:sp>
        <p:nvSpPr>
          <p:cNvPr id="3" name="TextBox 2">
            <a:extLst>
              <a:ext uri="{FF2B5EF4-FFF2-40B4-BE49-F238E27FC236}">
                <a16:creationId xmlns:a16="http://schemas.microsoft.com/office/drawing/2014/main" id="{C86A84C1-3220-314C-B778-F5CAED0CF441}"/>
              </a:ext>
            </a:extLst>
          </p:cNvPr>
          <p:cNvSpPr txBox="1"/>
          <p:nvPr/>
        </p:nvSpPr>
        <p:spPr>
          <a:xfrm>
            <a:off x="1378142" y="4049063"/>
            <a:ext cx="9435715" cy="2585323"/>
          </a:xfrm>
          <a:prstGeom prst="rect">
            <a:avLst/>
          </a:prstGeom>
          <a:noFill/>
        </p:spPr>
        <p:txBody>
          <a:bodyPr wrap="square" rtlCol="0">
            <a:spAutoFit/>
          </a:bodyPr>
          <a:lstStyle/>
          <a:p>
            <a:r>
              <a:rPr lang="en-AU" sz="1800" b="1" dirty="0">
                <a:effectLst/>
                <a:latin typeface="Arial" panose="020B0604020202020204" pitchFamily="34" charset="0"/>
              </a:rPr>
              <a:t>Queer: </a:t>
            </a:r>
            <a:endParaRPr lang="en-AU" sz="2800" dirty="0">
              <a:effectLst/>
            </a:endParaRPr>
          </a:p>
          <a:p>
            <a:r>
              <a:rPr lang="en-AU" sz="1800" dirty="0">
                <a:solidFill>
                  <a:srgbClr val="CE262D"/>
                </a:solidFill>
                <a:effectLst/>
                <a:latin typeface="ArialMT"/>
              </a:rPr>
              <a:t>• </a:t>
            </a:r>
            <a:r>
              <a:rPr lang="en-AU" sz="1800" dirty="0">
                <a:effectLst/>
                <a:latin typeface="ArialMT"/>
              </a:rPr>
              <a:t>Not just "gay" or "lesbian" (though sometimes used as an umbrella term for gay/ lesbian/ bisexual/ trans*) </a:t>
            </a:r>
            <a:endParaRPr lang="en-AU" sz="2800" dirty="0">
              <a:effectLst/>
            </a:endParaRPr>
          </a:p>
          <a:p>
            <a:r>
              <a:rPr lang="en-AU" sz="1800" dirty="0">
                <a:solidFill>
                  <a:srgbClr val="CE262D"/>
                </a:solidFill>
                <a:effectLst/>
                <a:latin typeface="ArialMT"/>
              </a:rPr>
              <a:t>• </a:t>
            </a:r>
            <a:r>
              <a:rPr lang="en-AU" sz="1800" i="1" dirty="0">
                <a:effectLst/>
                <a:latin typeface="Arial" panose="020B0604020202020204" pitchFamily="34" charset="0"/>
              </a:rPr>
              <a:t>questioning </a:t>
            </a:r>
            <a:r>
              <a:rPr lang="en-AU" sz="1800" dirty="0">
                <a:effectLst/>
                <a:latin typeface="ArialMT"/>
              </a:rPr>
              <a:t>of identity categories </a:t>
            </a:r>
          </a:p>
          <a:p>
            <a:endParaRPr lang="en-AU" sz="1800" dirty="0">
              <a:effectLst/>
              <a:latin typeface="ArialMT"/>
            </a:endParaRPr>
          </a:p>
          <a:p>
            <a:r>
              <a:rPr lang="en-AU" sz="1800" dirty="0">
                <a:effectLst/>
                <a:latin typeface="ArialMT"/>
              </a:rPr>
              <a:t>I.e. Research question: To what extent is it an example of "queer" cinema? </a:t>
            </a:r>
            <a:endParaRPr lang="en-AU" sz="2800" dirty="0">
              <a:effectLst/>
              <a:latin typeface="ArialMT"/>
            </a:endParaRPr>
          </a:p>
          <a:p>
            <a:r>
              <a:rPr lang="en-AU" sz="1800" dirty="0">
                <a:effectLst/>
                <a:latin typeface="ArialMT"/>
              </a:rPr>
              <a:t>Argument: The Edge </a:t>
            </a:r>
            <a:r>
              <a:rPr lang="en-AU" dirty="0">
                <a:latin typeface="ArialMT"/>
              </a:rPr>
              <a:t>of Heaven </a:t>
            </a:r>
            <a:r>
              <a:rPr lang="en-AU" sz="1800" dirty="0">
                <a:effectLst/>
                <a:latin typeface="ArialMT"/>
              </a:rPr>
              <a:t>is "queer" in the way it challenges understandings of identity, as well as addressing themes of homosexuality experience </a:t>
            </a:r>
            <a:endParaRPr lang="en-AU" sz="2800" dirty="0">
              <a:effectLst/>
            </a:endParaRPr>
          </a:p>
          <a:p>
            <a:endParaRPr lang="en-US" dirty="0"/>
          </a:p>
        </p:txBody>
      </p:sp>
    </p:spTree>
    <p:extLst>
      <p:ext uri="{BB962C8B-B14F-4D97-AF65-F5344CB8AC3E}">
        <p14:creationId xmlns:p14="http://schemas.microsoft.com/office/powerpoint/2010/main" val="1335201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AF9A1F-5A5C-1443-8D8D-38DDAB089605}"/>
              </a:ext>
            </a:extLst>
          </p:cNvPr>
          <p:cNvSpPr>
            <a:spLocks noGrp="1"/>
          </p:cNvSpPr>
          <p:nvPr>
            <p:ph idx="1"/>
          </p:nvPr>
        </p:nvSpPr>
        <p:spPr>
          <a:xfrm>
            <a:off x="107950" y="0"/>
            <a:ext cx="11976100" cy="6598227"/>
          </a:xfrm>
        </p:spPr>
        <p:txBody>
          <a:bodyPr>
            <a:noAutofit/>
          </a:bodyPr>
          <a:lstStyle/>
          <a:p>
            <a:r>
              <a:rPr lang="en-US" sz="2700" b="1" u="sng" dirty="0">
                <a:solidFill>
                  <a:srgbClr val="0432FF"/>
                </a:solidFill>
              </a:rPr>
              <a:t>migration (n)</a:t>
            </a:r>
          </a:p>
          <a:p>
            <a:r>
              <a:rPr lang="en-US" sz="2700" dirty="0"/>
              <a:t>the movement of large numbers of people from one place to another</a:t>
            </a:r>
          </a:p>
          <a:p>
            <a:r>
              <a:rPr lang="en-US" sz="2700" dirty="0"/>
              <a:t>movement of people to a new area or country in order to find work or better living conditions</a:t>
            </a:r>
          </a:p>
          <a:p>
            <a:r>
              <a:rPr lang="en-US" sz="2700" i="1" dirty="0">
                <a:solidFill>
                  <a:srgbClr val="00B050"/>
                </a:solidFill>
              </a:rPr>
              <a:t>When everyone in China goes to their hometowns to be with their families for Chinese New Year, that is the world's biggest annual human migration</a:t>
            </a:r>
            <a:r>
              <a:rPr lang="en-US" sz="2700" dirty="0">
                <a:solidFill>
                  <a:srgbClr val="00B050"/>
                </a:solidFill>
              </a:rPr>
              <a:t>.</a:t>
            </a:r>
            <a:endParaRPr lang="en-US" sz="2700" dirty="0"/>
          </a:p>
          <a:p>
            <a:r>
              <a:rPr lang="en-US" sz="2700" b="1" u="sng" dirty="0">
                <a:solidFill>
                  <a:srgbClr val="0432FF"/>
                </a:solidFill>
              </a:rPr>
              <a:t>immigration (n)</a:t>
            </a:r>
          </a:p>
          <a:p>
            <a:r>
              <a:rPr lang="en-US" sz="2700" dirty="0"/>
              <a:t>the process of going to live permanently in a country that is not your own</a:t>
            </a:r>
          </a:p>
          <a:p>
            <a:r>
              <a:rPr lang="en-US" sz="2700" dirty="0"/>
              <a:t>migration into a place (especially migration to a country of which you are not a native in order to settle there) </a:t>
            </a:r>
            <a:r>
              <a:rPr lang="en-US" sz="2700" dirty="0">
                <a:solidFill>
                  <a:srgbClr val="00B050"/>
                </a:solidFill>
              </a:rPr>
              <a:t>– think Chinatowns in Western countries</a:t>
            </a:r>
          </a:p>
          <a:p>
            <a:r>
              <a:rPr lang="en-US" sz="2700" b="1" u="sng" dirty="0">
                <a:solidFill>
                  <a:srgbClr val="0432FF"/>
                </a:solidFill>
              </a:rPr>
              <a:t>urbanization (n)</a:t>
            </a:r>
            <a:endParaRPr lang="en-US" sz="2700" dirty="0"/>
          </a:p>
          <a:p>
            <a:r>
              <a:rPr lang="en-US" sz="2700" dirty="0"/>
              <a:t>the social process in which people move from rural areas to live in cities</a:t>
            </a:r>
          </a:p>
          <a:p>
            <a:r>
              <a:rPr lang="en-US" sz="2700" b="1" u="sng" dirty="0">
                <a:solidFill>
                  <a:srgbClr val="0432FF"/>
                </a:solidFill>
              </a:rPr>
              <a:t>gentrification (n)</a:t>
            </a:r>
            <a:endParaRPr lang="en-US" sz="2700" dirty="0"/>
          </a:p>
          <a:p>
            <a:r>
              <a:rPr lang="en-US" sz="2700" dirty="0"/>
              <a:t>when the middle class moves into and improves </a:t>
            </a:r>
            <a:r>
              <a:rPr lang="en-US" sz="2700" u="sng" dirty="0">
                <a:solidFill>
                  <a:srgbClr val="FF0000"/>
                </a:solidFill>
              </a:rPr>
              <a:t>decaying</a:t>
            </a:r>
            <a:r>
              <a:rPr lang="en-US" sz="2700" dirty="0"/>
              <a:t> or </a:t>
            </a:r>
            <a:r>
              <a:rPr lang="en-US" sz="2700" u="sng" dirty="0">
                <a:solidFill>
                  <a:srgbClr val="FF0000"/>
                </a:solidFill>
              </a:rPr>
              <a:t>run-down</a:t>
            </a:r>
            <a:r>
              <a:rPr lang="en-US" sz="2700" dirty="0"/>
              <a:t> urban areas, which forces out low-income residents who have lived there for many years</a:t>
            </a:r>
          </a:p>
        </p:txBody>
      </p:sp>
    </p:spTree>
    <p:extLst>
      <p:ext uri="{BB962C8B-B14F-4D97-AF65-F5344CB8AC3E}">
        <p14:creationId xmlns:p14="http://schemas.microsoft.com/office/powerpoint/2010/main" val="326511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animEffect transition="in" filter="fade">
                                      <p:cBhvr>
                                        <p:cTn id="28" dur="500"/>
                                        <p:tgtEl>
                                          <p:spTgt spid="3">
                                            <p:txEl>
                                              <p:pRg st="8" end="8"/>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animEffect transition="in" filter="fade">
                                      <p:cBhvr>
                                        <p:cTn id="3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4">
            <a:extLst>
              <a:ext uri="{FF2B5EF4-FFF2-40B4-BE49-F238E27FC236}">
                <a16:creationId xmlns:a16="http://schemas.microsoft.com/office/drawing/2014/main" id="{BA1D9835-9D72-855B-6A17-1A09043A0F8B}"/>
              </a:ext>
            </a:extLst>
          </p:cNvPr>
          <p:cNvPicPr>
            <a:picLocks noChangeAspect="1"/>
          </p:cNvPicPr>
          <p:nvPr/>
        </p:nvPicPr>
        <p:blipFill rotWithShape="1">
          <a:blip r:embed="rId3"/>
          <a:srcRect l="2802" r="2024"/>
          <a:stretch/>
        </p:blipFill>
        <p:spPr>
          <a:xfrm>
            <a:off x="2522356" y="10"/>
            <a:ext cx="9669642" cy="6857990"/>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BF1ED58-A6EA-8048-979D-6D73CBB8D844}"/>
              </a:ext>
            </a:extLst>
          </p:cNvPr>
          <p:cNvSpPr>
            <a:spLocks noGrp="1"/>
          </p:cNvSpPr>
          <p:nvPr>
            <p:ph idx="1"/>
          </p:nvPr>
        </p:nvSpPr>
        <p:spPr>
          <a:xfrm>
            <a:off x="838200" y="524933"/>
            <a:ext cx="4260273" cy="5652030"/>
          </a:xfrm>
        </p:spPr>
        <p:txBody>
          <a:bodyPr>
            <a:normAutofit lnSpcReduction="10000"/>
          </a:bodyPr>
          <a:lstStyle/>
          <a:p>
            <a:r>
              <a:rPr lang="en-US" sz="2400" dirty="0"/>
              <a:t>As </a:t>
            </a:r>
            <a:r>
              <a:rPr lang="en-US" sz="2400" b="1" u="sng" dirty="0"/>
              <a:t>gentrification</a:t>
            </a:r>
            <a:r>
              <a:rPr lang="en-US" sz="2400" dirty="0"/>
              <a:t> continues with more middle class residents moving in, more businesses will invest to cater to these people. The neighborhood will slowly become more </a:t>
            </a:r>
            <a:r>
              <a:rPr lang="en-US" sz="2400" b="1" u="sng" dirty="0"/>
              <a:t>upscale</a:t>
            </a:r>
            <a:r>
              <a:rPr lang="en-US" sz="2400" u="sng" dirty="0"/>
              <a:t> (</a:t>
            </a:r>
            <a:r>
              <a:rPr lang="en-US" altLang="zh-TW" sz="2400" i="1" u="sng" dirty="0"/>
              <a:t>relatively expensive and designed to appeal to affluent or wealthy consumers</a:t>
            </a:r>
            <a:r>
              <a:rPr lang="en-US" sz="2400" i="1" u="sng" dirty="0"/>
              <a:t>)</a:t>
            </a:r>
            <a:r>
              <a:rPr lang="en-US" sz="2400" i="1" dirty="0"/>
              <a:t>.</a:t>
            </a:r>
          </a:p>
          <a:p>
            <a:r>
              <a:rPr lang="en-US" sz="2400" dirty="0"/>
              <a:t>The prices of everything in the area will rise, such as the price of daily necessities like grocery costs.</a:t>
            </a:r>
          </a:p>
          <a:p>
            <a:r>
              <a:rPr lang="en-US" sz="2400" dirty="0"/>
              <a:t>This would then force out most of the remaining low-income residents who have been there for years.</a:t>
            </a:r>
          </a:p>
        </p:txBody>
      </p:sp>
    </p:spTree>
    <p:extLst>
      <p:ext uri="{BB962C8B-B14F-4D97-AF65-F5344CB8AC3E}">
        <p14:creationId xmlns:p14="http://schemas.microsoft.com/office/powerpoint/2010/main" val="1898479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A5E2B-284D-6047-A899-AA5ECD65B56E}"/>
              </a:ext>
            </a:extLst>
          </p:cNvPr>
          <p:cNvSpPr>
            <a:spLocks noGrp="1"/>
          </p:cNvSpPr>
          <p:nvPr>
            <p:ph type="title"/>
          </p:nvPr>
        </p:nvSpPr>
        <p:spPr/>
        <p:txBody>
          <a:bodyPr/>
          <a:lstStyle/>
          <a:p>
            <a:r>
              <a:rPr lang="en-US" dirty="0"/>
              <a:t>German-Turkish co-production</a:t>
            </a:r>
          </a:p>
        </p:txBody>
      </p:sp>
      <p:sp>
        <p:nvSpPr>
          <p:cNvPr id="3" name="Content Placeholder 2">
            <a:extLst>
              <a:ext uri="{FF2B5EF4-FFF2-40B4-BE49-F238E27FC236}">
                <a16:creationId xmlns:a16="http://schemas.microsoft.com/office/drawing/2014/main" id="{FB3D306F-D16B-AC4C-B9F5-0734AD28502B}"/>
              </a:ext>
            </a:extLst>
          </p:cNvPr>
          <p:cNvSpPr>
            <a:spLocks noGrp="1"/>
          </p:cNvSpPr>
          <p:nvPr>
            <p:ph idx="1"/>
          </p:nvPr>
        </p:nvSpPr>
        <p:spPr>
          <a:xfrm>
            <a:off x="838200" y="1825625"/>
            <a:ext cx="10106891" cy="695902"/>
          </a:xfrm>
        </p:spPr>
        <p:txBody>
          <a:bodyPr/>
          <a:lstStyle/>
          <a:p>
            <a:r>
              <a:rPr lang="en-AU" sz="1800" dirty="0">
                <a:effectLst/>
                <a:latin typeface="ArialMT"/>
              </a:rPr>
              <a:t>Is it more productive to think about it in terms of "transnational," "hybrid," "accented," or "third space" cinema? </a:t>
            </a:r>
            <a:endParaRPr lang="en-AU" dirty="0">
              <a:effectLst/>
            </a:endParaRPr>
          </a:p>
          <a:p>
            <a:pPr marL="0" indent="0">
              <a:buNone/>
            </a:pPr>
            <a:endParaRPr lang="en-US" dirty="0"/>
          </a:p>
        </p:txBody>
      </p:sp>
      <p:sp>
        <p:nvSpPr>
          <p:cNvPr id="4" name="TextBox 3">
            <a:extLst>
              <a:ext uri="{FF2B5EF4-FFF2-40B4-BE49-F238E27FC236}">
                <a16:creationId xmlns:a16="http://schemas.microsoft.com/office/drawing/2014/main" id="{A5D64200-13F6-7148-B598-911BDDDD9D76}"/>
              </a:ext>
            </a:extLst>
          </p:cNvPr>
          <p:cNvSpPr txBox="1"/>
          <p:nvPr/>
        </p:nvSpPr>
        <p:spPr>
          <a:xfrm>
            <a:off x="838200" y="3048000"/>
            <a:ext cx="10106891" cy="3754874"/>
          </a:xfrm>
          <a:prstGeom prst="rect">
            <a:avLst/>
          </a:prstGeom>
          <a:noFill/>
        </p:spPr>
        <p:txBody>
          <a:bodyPr wrap="square" rtlCol="0">
            <a:spAutoFit/>
          </a:bodyPr>
          <a:lstStyle/>
          <a:p>
            <a:r>
              <a:rPr lang="en-AU" sz="2000" b="1" dirty="0">
                <a:effectLst/>
                <a:latin typeface="Arial" panose="020B0604020202020204" pitchFamily="34" charset="0"/>
              </a:rPr>
              <a:t>"Transnational"/"hybrid"/"accented" cinema versus "German", "national" cinema</a:t>
            </a:r>
          </a:p>
          <a:p>
            <a:r>
              <a:rPr lang="en-AU" sz="2000" b="1" dirty="0">
                <a:effectLst/>
                <a:latin typeface="Arial" panose="020B0604020202020204" pitchFamily="34" charset="0"/>
              </a:rPr>
              <a:t> </a:t>
            </a:r>
            <a:endParaRPr lang="en-AU" sz="2000" dirty="0">
              <a:effectLst/>
            </a:endParaRPr>
          </a:p>
          <a:p>
            <a:pPr>
              <a:buFont typeface="Arial" panose="020B0604020202020204" pitchFamily="34" charset="0"/>
              <a:buChar char="•"/>
            </a:pPr>
            <a:r>
              <a:rPr lang="en-AU" sz="2000" dirty="0">
                <a:effectLst/>
                <a:latin typeface="ArialMT"/>
              </a:rPr>
              <a:t>Focus on hybrid spaces </a:t>
            </a:r>
            <a:r>
              <a:rPr lang="en-AU" sz="2000" i="1" dirty="0">
                <a:effectLst/>
                <a:latin typeface="Arial" panose="020B0604020202020204" pitchFamily="34" charset="0"/>
              </a:rPr>
              <a:t>between </a:t>
            </a:r>
            <a:r>
              <a:rPr lang="en-AU" sz="2000" dirty="0">
                <a:effectLst/>
                <a:latin typeface="ArialMT"/>
              </a:rPr>
              <a:t>cultures, neither at home in country of one's parents nor in country of birth </a:t>
            </a:r>
          </a:p>
          <a:p>
            <a:r>
              <a:rPr lang="en-AU" sz="2000" dirty="0">
                <a:solidFill>
                  <a:srgbClr val="CE262D"/>
                </a:solidFill>
                <a:effectLst/>
                <a:latin typeface="ArialMT"/>
              </a:rPr>
              <a:t>   • See e.g. </a:t>
            </a:r>
            <a:r>
              <a:rPr lang="en-AU" sz="2000" dirty="0" err="1">
                <a:solidFill>
                  <a:srgbClr val="CE262D"/>
                </a:solidFill>
                <a:effectLst/>
                <a:latin typeface="ArialMT"/>
              </a:rPr>
              <a:t>Naficy</a:t>
            </a:r>
            <a:r>
              <a:rPr lang="en-AU" sz="2000" dirty="0">
                <a:solidFill>
                  <a:srgbClr val="CE262D"/>
                </a:solidFill>
                <a:effectLst/>
                <a:latin typeface="ArialMT"/>
              </a:rPr>
              <a:t>, Hamid. </a:t>
            </a:r>
            <a:r>
              <a:rPr lang="en-AU" sz="2000" i="1" dirty="0">
                <a:solidFill>
                  <a:srgbClr val="CE262D"/>
                </a:solidFill>
                <a:effectLst/>
                <a:latin typeface="Arial" panose="020B0604020202020204" pitchFamily="34" charset="0"/>
              </a:rPr>
              <a:t>An Accented Cinema: Exilic and Diasporic Filmmaking</a:t>
            </a:r>
            <a:r>
              <a:rPr lang="en-AU" sz="2000" dirty="0">
                <a:solidFill>
                  <a:srgbClr val="CE262D"/>
                </a:solidFill>
                <a:effectLst/>
                <a:latin typeface="ArialMT"/>
              </a:rPr>
              <a:t>. Princeton: Princeton UP, 2001. </a:t>
            </a:r>
          </a:p>
          <a:p>
            <a:endParaRPr lang="en-AU" sz="2000" dirty="0">
              <a:effectLst/>
              <a:latin typeface="ArialMT"/>
            </a:endParaRPr>
          </a:p>
          <a:p>
            <a:pPr>
              <a:buFont typeface="Arial" panose="020B0604020202020204" pitchFamily="34" charset="0"/>
              <a:buChar char="•"/>
            </a:pPr>
            <a:r>
              <a:rPr lang="en-AU" sz="2000" dirty="0">
                <a:effectLst/>
                <a:latin typeface="ArialMT"/>
              </a:rPr>
              <a:t>"Third spaces" of cultural hybridity hold out promise of more liberated society </a:t>
            </a:r>
          </a:p>
          <a:p>
            <a:pPr>
              <a:buFont typeface="Arial" panose="020B0604020202020204" pitchFamily="34" charset="0"/>
              <a:buChar char="•"/>
            </a:pPr>
            <a:endParaRPr lang="en-AU" sz="2000" dirty="0">
              <a:solidFill>
                <a:srgbClr val="CE262D"/>
              </a:solidFill>
              <a:effectLst/>
              <a:latin typeface="ArialMT"/>
            </a:endParaRPr>
          </a:p>
          <a:p>
            <a:pPr>
              <a:buFont typeface="Arial" panose="020B0604020202020204" pitchFamily="34" charset="0"/>
              <a:buChar char="•"/>
            </a:pPr>
            <a:r>
              <a:rPr lang="en-AU" sz="2000" dirty="0">
                <a:effectLst/>
                <a:latin typeface="ArialMT"/>
              </a:rPr>
              <a:t>Experimentation with new ways of inhabiting "Germanness" or "Europeanness" </a:t>
            </a:r>
          </a:p>
          <a:p>
            <a:r>
              <a:rPr lang="en-AU" sz="2000" dirty="0">
                <a:solidFill>
                  <a:srgbClr val="CE262D"/>
                </a:solidFill>
                <a:effectLst/>
                <a:latin typeface="ArialMT"/>
              </a:rPr>
              <a:t>     • Directors such as </a:t>
            </a:r>
            <a:r>
              <a:rPr lang="en-AU" sz="2000" dirty="0" err="1">
                <a:solidFill>
                  <a:srgbClr val="CE262D"/>
                </a:solidFill>
                <a:effectLst/>
                <a:latin typeface="ArialMT"/>
              </a:rPr>
              <a:t>Maccarone</a:t>
            </a:r>
            <a:r>
              <a:rPr lang="en-AU" sz="2000" dirty="0">
                <a:solidFill>
                  <a:srgbClr val="CE262D"/>
                </a:solidFill>
                <a:effectLst/>
                <a:latin typeface="ArialMT"/>
              </a:rPr>
              <a:t>, </a:t>
            </a:r>
            <a:r>
              <a:rPr lang="en-AU" sz="2000" dirty="0" err="1">
                <a:solidFill>
                  <a:srgbClr val="CE262D"/>
                </a:solidFill>
                <a:effectLst/>
                <a:latin typeface="ArialMT"/>
              </a:rPr>
              <a:t>Fatih</a:t>
            </a:r>
            <a:r>
              <a:rPr lang="en-AU" sz="2000" dirty="0">
                <a:solidFill>
                  <a:srgbClr val="CE262D"/>
                </a:solidFill>
                <a:effectLst/>
                <a:latin typeface="ArialMT"/>
              </a:rPr>
              <a:t> Akin </a:t>
            </a:r>
          </a:p>
          <a:p>
            <a:endParaRPr lang="en-US" dirty="0"/>
          </a:p>
        </p:txBody>
      </p:sp>
    </p:spTree>
    <p:extLst>
      <p:ext uri="{BB962C8B-B14F-4D97-AF65-F5344CB8AC3E}">
        <p14:creationId xmlns:p14="http://schemas.microsoft.com/office/powerpoint/2010/main" val="2355413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99192C51-B764-4A9B-9587-5EF8B628B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B208455-3D15-894E-9987-689FCC45AF22}"/>
              </a:ext>
            </a:extLst>
          </p:cNvPr>
          <p:cNvSpPr txBox="1"/>
          <p:nvPr/>
        </p:nvSpPr>
        <p:spPr>
          <a:xfrm>
            <a:off x="648928" y="557190"/>
            <a:ext cx="6192137" cy="167156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dirty="0">
                <a:latin typeface="+mj-lt"/>
                <a:ea typeface="+mj-ea"/>
                <a:cs typeface="+mj-cs"/>
              </a:rPr>
              <a:t>The Socio-Political Context</a:t>
            </a:r>
          </a:p>
        </p:txBody>
      </p:sp>
      <p:sp>
        <p:nvSpPr>
          <p:cNvPr id="3" name="TextBox 2">
            <a:extLst>
              <a:ext uri="{FF2B5EF4-FFF2-40B4-BE49-F238E27FC236}">
                <a16:creationId xmlns:a16="http://schemas.microsoft.com/office/drawing/2014/main" id="{5C3B70B9-2AA3-B64F-98D6-7D360BA6DFB2}"/>
              </a:ext>
            </a:extLst>
          </p:cNvPr>
          <p:cNvSpPr txBox="1"/>
          <p:nvPr/>
        </p:nvSpPr>
        <p:spPr>
          <a:xfrm>
            <a:off x="648929" y="2228759"/>
            <a:ext cx="6192137" cy="4172041"/>
          </a:xfrm>
          <a:prstGeom prst="rect">
            <a:avLst/>
          </a:prstGeom>
        </p:spPr>
        <p:txBody>
          <a:bodyPr vert="horz" lIns="91440" tIns="45720" rIns="91440" bIns="45720" rtlCol="0">
            <a:normAutofit fontScale="92500" lnSpcReduction="20000"/>
          </a:bodyPr>
          <a:lstStyle/>
          <a:p>
            <a:pPr indent="-228600">
              <a:lnSpc>
                <a:spcPct val="90000"/>
              </a:lnSpc>
              <a:spcAft>
                <a:spcPts val="600"/>
              </a:spcAft>
              <a:buFont typeface="Arial" panose="020B0604020202020204" pitchFamily="34" charset="0"/>
              <a:buChar char="•"/>
            </a:pPr>
            <a:r>
              <a:rPr lang="en-US" sz="2400" dirty="0">
                <a:effectLst/>
              </a:rPr>
              <a:t>In 1997 Turkey was declared eligible to join the EU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dirty="0">
                <a:effectLst/>
              </a:rPr>
              <a:t>Negotiations were commenced in 2004, yet in 2008 the EU determined that a series of negotiation chapters would not be opened until Turkey addressed a list of priorities covering administrative, judicial, and economic issues, including its restrictions on the Republic of Cyprus and enforcement of human rights. </a:t>
            </a:r>
            <a:endParaRPr lang="en-US" sz="2400" dirty="0"/>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dirty="0">
                <a:effectLst/>
              </a:rPr>
              <a:t>Human rights, freedom of expression, and the right to assembly are referenced in the </a:t>
            </a:r>
            <a:endParaRPr lang="en-US" sz="2400" dirty="0"/>
          </a:p>
          <a:p>
            <a:pPr indent="-228600">
              <a:lnSpc>
                <a:spcPct val="90000"/>
              </a:lnSpc>
              <a:spcAft>
                <a:spcPts val="600"/>
              </a:spcAft>
              <a:buFont typeface="Arial" panose="020B0604020202020204" pitchFamily="34" charset="0"/>
              <a:buChar char="•"/>
            </a:pPr>
            <a:r>
              <a:rPr lang="en-US" sz="2400" dirty="0">
                <a:effectLst/>
              </a:rPr>
              <a:t>̈ depiction of the political demonstration in support of the Kurdish activist Ocalan </a:t>
            </a:r>
            <a:endParaRPr lang="en-US" sz="2400" dirty="0"/>
          </a:p>
          <a:p>
            <a:pPr indent="-228600">
              <a:lnSpc>
                <a:spcPct val="90000"/>
              </a:lnSpc>
              <a:spcAft>
                <a:spcPts val="600"/>
              </a:spcAft>
              <a:buFont typeface="Arial" panose="020B0604020202020204" pitchFamily="34" charset="0"/>
              <a:buChar char="•"/>
            </a:pPr>
            <a:endParaRPr lang="en-US" sz="1700" dirty="0"/>
          </a:p>
        </p:txBody>
      </p:sp>
      <p:pic>
        <p:nvPicPr>
          <p:cNvPr id="14" name="Picture 4" descr="A room of colourful chairs">
            <a:extLst>
              <a:ext uri="{FF2B5EF4-FFF2-40B4-BE49-F238E27FC236}">
                <a16:creationId xmlns:a16="http://schemas.microsoft.com/office/drawing/2014/main" id="{FCA6C2DD-06A6-DCF4-20F6-67DD084B3EA9}"/>
              </a:ext>
            </a:extLst>
          </p:cNvPr>
          <p:cNvPicPr>
            <a:picLocks noChangeAspect="1"/>
          </p:cNvPicPr>
          <p:nvPr/>
        </p:nvPicPr>
        <p:blipFill rotWithShape="1">
          <a:blip r:embed="rId2"/>
          <a:srcRect l="20607" r="20966" b="-1"/>
          <a:stretch/>
        </p:blipFill>
        <p:spPr>
          <a:xfrm>
            <a:off x="7179733" y="10"/>
            <a:ext cx="5012266" cy="6857990"/>
          </a:xfrm>
          <a:prstGeom prst="rect">
            <a:avLst/>
          </a:prstGeom>
          <a:effectLst/>
        </p:spPr>
      </p:pic>
    </p:spTree>
    <p:extLst>
      <p:ext uri="{BB962C8B-B14F-4D97-AF65-F5344CB8AC3E}">
        <p14:creationId xmlns:p14="http://schemas.microsoft.com/office/powerpoint/2010/main" val="2172774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AD9129F-3708-D349-8532-3B1CA44AE6A9}"/>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b="1" kern="1200">
                <a:solidFill>
                  <a:schemeClr val="tx1"/>
                </a:solidFill>
                <a:latin typeface="+mj-lt"/>
                <a:ea typeface="+mj-ea"/>
                <a:cs typeface="+mj-cs"/>
              </a:rPr>
              <a:t>Othering of Turkish Migrants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251BBDA-549E-F141-90F9-7C6A2491C960}"/>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200">
                <a:effectLst/>
              </a:rPr>
              <a:t>In 1961, the Federal Republic of Germany was the first of many European countries to enter into an agreement with Turkey on labour migration to enable Turkish citizens to work in Germany as Gastarbeiter or guestworkers. </a:t>
            </a:r>
            <a:endParaRPr lang="en-US" sz="2200"/>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r>
              <a:rPr lang="en-US" sz="2200">
                <a:effectLst/>
              </a:rPr>
              <a:t>n the peak period of migration, 1970–73, half a million Turks migrated to Europ</a:t>
            </a:r>
            <a:r>
              <a:rPr lang="en-US" sz="2200"/>
              <a:t>e, </a:t>
            </a:r>
            <a:r>
              <a:rPr lang="en-US" sz="2200">
                <a:effectLst/>
              </a:rPr>
              <a:t>with 90 per cent going to Germany</a:t>
            </a:r>
            <a:br>
              <a:rPr lang="en-US" sz="2200">
                <a:effectLst/>
              </a:rPr>
            </a:br>
            <a:endParaRPr lang="en-US" sz="2200"/>
          </a:p>
          <a:p>
            <a:pPr indent="-228600">
              <a:lnSpc>
                <a:spcPct val="90000"/>
              </a:lnSpc>
              <a:spcAft>
                <a:spcPts val="600"/>
              </a:spcAft>
              <a:buFont typeface="Arial" panose="020B0604020202020204" pitchFamily="34" charset="0"/>
              <a:buChar char="•"/>
            </a:pPr>
            <a:r>
              <a:rPr lang="en-US" sz="2200">
                <a:effectLst/>
              </a:rPr>
              <a:t>in 1974, Germany officially called a halt to migration, yet the size of the Turkish migrant population continued to grow as a result of family reunions. </a:t>
            </a:r>
            <a:endParaRPr lang="en-US" sz="2200"/>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r>
              <a:rPr lang="en-US" sz="2200">
                <a:effectLst/>
              </a:rPr>
              <a:t>The othering of Turkish Germans is largely a legacy of the history of post-war migration and German citizenship laws </a:t>
            </a:r>
            <a:endParaRPr lang="en-US" sz="2200"/>
          </a:p>
          <a:p>
            <a:pPr indent="-228600">
              <a:lnSpc>
                <a:spcPct val="90000"/>
              </a:lnSpc>
              <a:spcAft>
                <a:spcPts val="600"/>
              </a:spcAft>
              <a:buFont typeface="Arial" panose="020B0604020202020204" pitchFamily="34" charset="0"/>
              <a:buChar char="•"/>
            </a:pPr>
            <a:endParaRPr lang="en-US" sz="2200"/>
          </a:p>
        </p:txBody>
      </p:sp>
    </p:spTree>
    <p:extLst>
      <p:ext uri="{BB962C8B-B14F-4D97-AF65-F5344CB8AC3E}">
        <p14:creationId xmlns:p14="http://schemas.microsoft.com/office/powerpoint/2010/main" val="3509929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7126A30-542C-354B-8496-05F2F4BEAFD2}"/>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100" kern="1200" dirty="0">
                <a:solidFill>
                  <a:schemeClr val="tx1"/>
                </a:solidFill>
                <a:latin typeface="+mj-lt"/>
                <a:ea typeface="+mj-ea"/>
                <a:cs typeface="+mj-cs"/>
              </a:rPr>
              <a:t>How is the othering of Turkish Germans/migrants depicted in the films?</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04204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C0C4094-D5F7-664B-9B9E-98498A6ABEBC}"/>
              </a:ext>
            </a:extLst>
          </p:cNvPr>
          <p:cNvSpPr txBox="1"/>
          <p:nvPr/>
        </p:nvSpPr>
        <p:spPr>
          <a:xfrm>
            <a:off x="990600" y="1548302"/>
            <a:ext cx="10134599" cy="1145327"/>
          </a:xfrm>
          <a:prstGeom prst="rect">
            <a:avLst/>
          </a:prstGeom>
          <a:noFill/>
        </p:spPr>
        <p:txBody>
          <a:bodyPr wrap="square" rtlCol="0">
            <a:spAutoFit/>
          </a:bodyPr>
          <a:lstStyle/>
          <a:p>
            <a:pPr defTabSz="969264">
              <a:spcAft>
                <a:spcPts val="600"/>
              </a:spcAft>
            </a:pPr>
            <a:r>
              <a:rPr lang="en-US" sz="3392" kern="1200">
                <a:solidFill>
                  <a:schemeClr val="tx1"/>
                </a:solidFill>
                <a:latin typeface="+mn-lt"/>
                <a:ea typeface="+mn-ea"/>
                <a:cs typeface="+mn-cs"/>
              </a:rPr>
              <a:t>Can Turkish Germans embrace their identity as Turkish? Why? </a:t>
            </a:r>
            <a:endParaRPr lang="en-US" sz="3200"/>
          </a:p>
        </p:txBody>
      </p:sp>
      <p:sp>
        <p:nvSpPr>
          <p:cNvPr id="3" name="TextBox 2">
            <a:extLst>
              <a:ext uri="{FF2B5EF4-FFF2-40B4-BE49-F238E27FC236}">
                <a16:creationId xmlns:a16="http://schemas.microsoft.com/office/drawing/2014/main" id="{DD22CFA0-D232-C04F-AC50-934DB9717119}"/>
              </a:ext>
            </a:extLst>
          </p:cNvPr>
          <p:cNvSpPr txBox="1"/>
          <p:nvPr/>
        </p:nvSpPr>
        <p:spPr>
          <a:xfrm>
            <a:off x="990601" y="4103990"/>
            <a:ext cx="10134599" cy="1145327"/>
          </a:xfrm>
          <a:prstGeom prst="rect">
            <a:avLst/>
          </a:prstGeom>
          <a:noFill/>
        </p:spPr>
        <p:txBody>
          <a:bodyPr wrap="square" rtlCol="0">
            <a:spAutoFit/>
          </a:bodyPr>
          <a:lstStyle/>
          <a:p>
            <a:pPr defTabSz="969264">
              <a:spcAft>
                <a:spcPts val="600"/>
              </a:spcAft>
            </a:pPr>
            <a:r>
              <a:rPr lang="en-US" sz="3392" kern="1200">
                <a:solidFill>
                  <a:schemeClr val="tx1"/>
                </a:solidFill>
                <a:latin typeface="+mn-lt"/>
                <a:ea typeface="+mn-ea"/>
                <a:cs typeface="+mn-cs"/>
              </a:rPr>
              <a:t>In what ways, the movie suggest that Turkish Germans need to hide their Turkishness in Germany?</a:t>
            </a:r>
            <a:endParaRPr lang="en-US" sz="3200"/>
          </a:p>
        </p:txBody>
      </p:sp>
    </p:spTree>
    <p:extLst>
      <p:ext uri="{BB962C8B-B14F-4D97-AF65-F5344CB8AC3E}">
        <p14:creationId xmlns:p14="http://schemas.microsoft.com/office/powerpoint/2010/main" val="3087580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1385</TotalTime>
  <Words>1117</Words>
  <Application>Microsoft Macintosh PowerPoint</Application>
  <PresentationFormat>Widescreen</PresentationFormat>
  <Paragraphs>97</Paragraphs>
  <Slides>22</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ArialMT</vt:lpstr>
      <vt:lpstr>Google Sans</vt:lpstr>
      <vt:lpstr>Meiryo</vt:lpstr>
      <vt:lpstr>Arial</vt:lpstr>
      <vt:lpstr>Calibri</vt:lpstr>
      <vt:lpstr>Calibri Light</vt:lpstr>
      <vt:lpstr>Office Theme</vt:lpstr>
      <vt:lpstr>Migration and Immigration</vt:lpstr>
      <vt:lpstr>What are the differences between these things:</vt:lpstr>
      <vt:lpstr>PowerPoint Presentation</vt:lpstr>
      <vt:lpstr>PowerPoint Presentation</vt:lpstr>
      <vt:lpstr>German-Turkish co-production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Migration and Immigration</dc:title>
  <dc:creator>JAS Zhang</dc:creator>
  <cp:lastModifiedBy>JAS Zhang</cp:lastModifiedBy>
  <cp:revision>3</cp:revision>
  <dcterms:created xsi:type="dcterms:W3CDTF">2023-10-08T07:02:35Z</dcterms:created>
  <dcterms:modified xsi:type="dcterms:W3CDTF">2023-10-11T05:17:05Z</dcterms:modified>
</cp:coreProperties>
</file>

<file path=docProps/thumbnail.jpeg>
</file>